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DA37D80-6434-44D0-A028-1B22A696006F}" styleName="Light Style 3 - Accent 2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accent2"/>
              </a:solidFill>
            </a:ln>
          </a:left>
          <a:right>
            <a:ln w="12700">
              <a:solidFill>
                <a:schemeClr val="accent2"/>
              </a:solidFill>
            </a:ln>
          </a:right>
          <a:top>
            <a:ln w="12700">
              <a:solidFill>
                <a:schemeClr val="accent2"/>
              </a:solidFill>
            </a:ln>
          </a:top>
          <a:bottom>
            <a:ln w="12700">
              <a:solidFill>
                <a:schemeClr val="accent2"/>
              </a:solidFill>
            </a:ln>
          </a:bottom>
          <a:insideH>
            <a:ln w="12700">
              <a:solidFill>
                <a:schemeClr val="accent2"/>
              </a:solidFill>
            </a:ln>
          </a:insideH>
          <a:insideV>
            <a:ln w="12700">
              <a:solidFill>
                <a:schemeClr val="accent2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accent2"/>
              </a:solidFill>
            </a:ln>
          </a:top>
        </a:tcBdr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38100">
              <a:solidFill>
                <a:schemeClr val="accent2"/>
              </a:solidFill>
            </a:ln>
          </a:bottom>
        </a:tcBdr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1752599" cy="5851525"/>
          </a:xfrm>
        </p:spPr>
        <p:txBody>
          <a:bodyPr vert="eaVert" anchor="b" anchorCtr="0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 bwMode="auto">
          <a:xfrm>
            <a:off x="304800" y="381000"/>
            <a:ext cx="7772400" cy="494284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C10AC4-5543-465B-A81F-772DFE63BC04}" type="slidenum">
              <a:rPr lang="ru-RU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 rot="16199999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 rot="16199999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767DBF9-881F-4883-87DD-694A74B77075}" type="datetimeFigureOut">
              <a:rPr lang="ru-RU"/>
              <a:t>29.01.2025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spcBef>
          <a:spcPts val="0"/>
        </a:spcBef>
        <a:buNone/>
        <a:defRPr sz="4600" cap="none" spc="-100">
          <a:ln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>
        <a:spcBef>
          <a:spcPts val="0"/>
        </a:spcBef>
        <a:buClr>
          <a:schemeClr val="accent1"/>
        </a:buClr>
        <a:buFont typeface="Arial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>
        <a:spcBef>
          <a:spcPts val="0"/>
        </a:spcBef>
        <a:buClr>
          <a:schemeClr val="accent2"/>
        </a:buClr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>
        <a:spcBef>
          <a:spcPts val="0"/>
        </a:spcBef>
        <a:buClr>
          <a:schemeClr val="accent3"/>
        </a:buClr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>
        <a:spcBef>
          <a:spcPts val="0"/>
        </a:spcBef>
        <a:buClr>
          <a:schemeClr val="accent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>
        <a:spcBef>
          <a:spcPts val="0"/>
        </a:spcBef>
        <a:buClr>
          <a:schemeClr val="accent5"/>
        </a:buClr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>
        <a:spcBef>
          <a:spcPts val="0"/>
        </a:spcBef>
        <a:buClr>
          <a:schemeClr val="accent2"/>
        </a:buClr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>
        <a:spcBef>
          <a:spcPts val="0"/>
        </a:spcBef>
        <a:buClr>
          <a:schemeClr val="accent3"/>
        </a:buClr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>
        <a:spcBef>
          <a:spcPts val="0"/>
        </a:spcBef>
        <a:buClr>
          <a:schemeClr val="accent4"/>
        </a:buClr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7504" y="1"/>
            <a:ext cx="8352928" cy="674923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11560" y="4372973"/>
            <a:ext cx="7486600" cy="237626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500">
                <a:solidFill>
                  <a:srgbClr val="C00000"/>
                </a:solidFill>
              </a:rPr>
              <a:t> </a:t>
            </a:r>
            <a:r>
              <a:rPr lang="ru-RU" sz="2400">
                <a:solidFill>
                  <a:srgbClr val="C00000"/>
                </a:solidFill>
              </a:rPr>
              <a:t>Муниципального образования города федерального значения Санкт-Петербурга поселок Усть-Ижора                  на 2025 год и на плановый период 2026 и 2027 годов</a:t>
            </a:r>
            <a:endParaRPr/>
          </a:p>
          <a:p>
            <a:pPr algn="ctr">
              <a:defRPr/>
            </a:pPr>
            <a:endParaRPr lang="ru-RU" sz="240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2400" i="1">
                <a:solidFill>
                  <a:srgbClr val="FF0000"/>
                </a:solidFill>
              </a:rPr>
              <a:t>Санкт-Петербург, 2025 год  </a:t>
            </a:r>
            <a:endParaRPr/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667769" y="188640"/>
            <a:ext cx="6903539" cy="778015"/>
          </a:xfrm>
        </p:spPr>
        <p:txBody>
          <a:bodyPr/>
          <a:lstStyle/>
          <a:p>
            <a:pPr algn="ctr">
              <a:defRPr/>
            </a:pPr>
            <a:r>
              <a:rPr lang="ru-RU" sz="5400" b="1"/>
              <a:t>  </a:t>
            </a:r>
            <a:br>
              <a:rPr lang="ru-RU" sz="5400" b="1"/>
            </a:br>
            <a:br>
              <a:rPr lang="ru-RU" sz="5400" b="1"/>
            </a:br>
            <a:r>
              <a:rPr lang="ru-RU" sz="4400" b="1">
                <a:solidFill>
                  <a:srgbClr val="FF0000"/>
                </a:solidFill>
              </a:rPr>
              <a:t>БЮДЖЕТ ДЛЯ ГРАЖДАН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331640" y="116633"/>
            <a:ext cx="6541468" cy="792087"/>
          </a:xfrm>
        </p:spPr>
        <p:txBody>
          <a:bodyPr/>
          <a:lstStyle/>
          <a:p>
            <a:pPr algn="ctr">
              <a:defRPr/>
            </a:pPr>
            <a:r>
              <a:rPr lang="ru-RU" sz="2000" b="1"/>
              <a:t>Расходы на решение вопросов местного значения. </a:t>
            </a:r>
            <a:br>
              <a:rPr lang="ru-RU" sz="2000" b="1"/>
            </a:br>
            <a:r>
              <a:rPr lang="ru-RU" sz="2000" b="1"/>
              <a:t>(Муниципальные программы)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685892"/>
              </p:ext>
            </p:extLst>
          </p:nvPr>
        </p:nvGraphicFramePr>
        <p:xfrm>
          <a:off x="272779" y="2328082"/>
          <a:ext cx="8055542" cy="448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№</a:t>
                      </a:r>
                      <a:endParaRPr/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2025 г.</a:t>
                      </a:r>
                      <a:endParaRPr lang="ru-RU" sz="18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2026 г.</a:t>
                      </a:r>
                      <a:endParaRPr/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2027 г.</a:t>
                      </a:r>
                      <a:endParaRPr/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b="0">
                          <a:solidFill>
                            <a:schemeClr val="dk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Участие в формах, установленных Законодательством Санкт-Петербурга, а мероприятиях по профилактике незаконного потребления наркотических средств и психотропных веществ, новых потенциально опасных психоактивных веществ, наркомании в Санкт-Петербурге</a:t>
                      </a:r>
                      <a:endParaRPr lang="ru-RU" sz="1400" b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78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>
                          <a:solidFill>
                            <a:schemeClr val="dk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Проведение 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действий. Содействие в установленном порядке исполнительным органам государственной власти Санкт-Петербурга в сборе и обмене информацией в области защиты населения и территорий от чрезвычайных ситуаций, а также содействие в информировании населения об угрозе возникновения или о возникновении чрезвычайной ситуации</a:t>
                      </a:r>
                      <a:endParaRPr lang="ru-RU" sz="1400" b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80,0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64,0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64,0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17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Участие в реализации мер по профилактике дорожно-транспортного травматизма на территории муниципального образования</a:t>
                      </a:r>
                      <a:endParaRPr/>
                    </a:p>
                  </a:txBody>
                  <a:tcPr marL="7620" marR="7620" marT="7620" marB="0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7504" y="28472"/>
            <a:ext cx="918215" cy="10104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 bwMode="auto">
          <a:xfrm>
            <a:off x="443508" y="1038907"/>
            <a:ext cx="771408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solidFill>
                  <a:srgbClr val="FF0000"/>
                </a:solidFill>
                <a:latin typeface="Times New Roman"/>
                <a:cs typeface="Times New Roman"/>
              </a:rPr>
              <a:t>Муниципальная программа - документ стратегического планирования, содержащий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муниципального образования.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124204"/>
              </p:ext>
            </p:extLst>
          </p:nvPr>
        </p:nvGraphicFramePr>
        <p:xfrm>
          <a:off x="334161" y="3893650"/>
          <a:ext cx="7982254" cy="267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59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самоуправления, членов выборных органов местного самоуправления, депутатов муниципальных советов  муниципальных образований, муниципальных служащих  и  работников муниципальных учреждений, организация подготовки кадров для муниципальной службы в порядке, предусмотренном законодательством Российской Федерации об образовании и законодательством  Российской Федерации о муниципальной службе</a:t>
                      </a:r>
                      <a:endParaRPr/>
                    </a:p>
                  </a:txBody>
                  <a:tcPr marL="7620" marR="7620" marT="7620" marB="0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26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Организация и проведение досуговых мероприятий для жителей муниципального образования</a:t>
                      </a:r>
                      <a:endParaRPr/>
                    </a:p>
                  </a:txBody>
                  <a:tcPr marL="7620" marR="7620" marT="762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5 300,0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4 510,0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4 510,0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393290"/>
              </p:ext>
            </p:extLst>
          </p:nvPr>
        </p:nvGraphicFramePr>
        <p:xfrm>
          <a:off x="334161" y="2594255"/>
          <a:ext cx="7982254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Текущий ремонт и содержание дорог внутригородского муниципального образования города федерального значения Санкт-Петербурга поселок Усть-Ижора</a:t>
                      </a:r>
                      <a:endParaRPr/>
                    </a:p>
                  </a:txBody>
                  <a:tcPr marL="7620" marR="7620" marT="762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19 250,0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17 250,0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15 250,0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7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Благоустройство территории внутригородского муниципального образования города федерального значения Санкт-Петербурга поселок Усть-Ижора</a:t>
                      </a:r>
                      <a:endParaRPr/>
                    </a:p>
                  </a:txBody>
                  <a:tcPr marL="7620" marR="7620" marT="762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20 531,0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15 018,3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15 673,9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512" y="188640"/>
            <a:ext cx="918215" cy="10104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 bwMode="auto">
          <a:xfrm>
            <a:off x="1187624" y="275745"/>
            <a:ext cx="64087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tx2"/>
                </a:solidFill>
                <a:latin typeface="Calibri"/>
              </a:rPr>
              <a:t>Внутригородское   Муниципальное   образование </a:t>
            </a:r>
            <a:br>
              <a:rPr lang="ru-RU" sz="2000" b="1">
                <a:solidFill>
                  <a:schemeClr val="tx2"/>
                </a:solidFill>
                <a:latin typeface="Calibri"/>
              </a:rPr>
            </a:br>
            <a:r>
              <a:rPr lang="ru-RU" sz="2000" b="1">
                <a:solidFill>
                  <a:schemeClr val="tx2"/>
                </a:solidFill>
                <a:latin typeface="Calibri"/>
              </a:rPr>
              <a:t>Санкт-Петербурга поселок Усть-Ижора</a:t>
            </a:r>
            <a:endParaRPr lang="ru-RU" sz="2000">
              <a:solidFill>
                <a:schemeClr val="tx2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551402"/>
              </p:ext>
            </p:extLst>
          </p:nvPr>
        </p:nvGraphicFramePr>
        <p:xfrm>
          <a:off x="334163" y="1519835"/>
          <a:ext cx="7982253" cy="1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1" i="0" u="none" strike="noStrike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>
                          <a:latin typeface="Times New Roman"/>
                        </a:rPr>
                        <a:t>Участие в профилактике терроризма и экстремизма, а также в минимизации и (или) ликвидации последствий их проявлений на территории муниципального образования в форме и порядке, установленных федеральным законодательством и законодательством Санкт-Петербурга</a:t>
                      </a:r>
                      <a:endParaRPr/>
                    </a:p>
                  </a:txBody>
                  <a:tcPr marL="7620" marR="7620" marT="7620" marB="0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331640" y="116633"/>
            <a:ext cx="6541468" cy="792087"/>
          </a:xfrm>
        </p:spPr>
        <p:txBody>
          <a:bodyPr/>
          <a:lstStyle/>
          <a:p>
            <a:pPr algn="ctr">
              <a:defRPr/>
            </a:pPr>
            <a:r>
              <a:rPr lang="ru-RU" sz="2000" b="1"/>
              <a:t>Расходы на решение вопросов местного значения. </a:t>
            </a:r>
            <a:br>
              <a:rPr lang="ru-RU" sz="2000" b="1"/>
            </a:br>
            <a:r>
              <a:rPr lang="ru-RU" sz="2000" b="1"/>
              <a:t>(Муниципальные программы)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429895"/>
              </p:ext>
            </p:extLst>
          </p:nvPr>
        </p:nvGraphicFramePr>
        <p:xfrm>
          <a:off x="179511" y="1251419"/>
          <a:ext cx="7992887" cy="5273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№</a:t>
                      </a:r>
                      <a:endParaRPr/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2025 г.</a:t>
                      </a:r>
                      <a:endParaRPr lang="ru-RU" sz="18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2026 г.</a:t>
                      </a:r>
                      <a:endParaRPr/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2027 г.</a:t>
                      </a:r>
                      <a:endParaRPr/>
                    </a:p>
                  </a:txBody>
                  <a:tcPr marL="50017" marR="50017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Обеспечение условий для развития на территории муниципального образования  физической культуры и массового спорта, организация и проведение официальных физкультурных мероприятий, физкультурно-оздоровительных мероприятий и спортивных мероприятий муниципального образования</a:t>
                      </a:r>
                      <a:endParaRPr/>
                    </a:p>
                  </a:txBody>
                  <a:tcPr marL="7620" marR="7620" marT="7620" marB="0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410,0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410,0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410,0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10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Средства массовой информации</a:t>
                      </a:r>
                      <a:endParaRPr/>
                    </a:p>
                  </a:txBody>
                  <a:tcPr marL="7620" marR="7620" marT="7620" marB="0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500,0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500,0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500,0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12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11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Участие в создании условий для реализации мер, направленных на укрепление межнационального и межконфиссионального согласия, сохранение и развитие языков и культуры народов Российской Федерации, проживающих на территории муниципального образования, социальную и культурную  адаптацию мигрантов, профилактику межнациональных (межэтнических) конфликтов </a:t>
                      </a:r>
                      <a:endParaRPr/>
                    </a:p>
                  </a:txBody>
                  <a:tcPr marL="7620" marR="7620" marT="7620" marB="0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180,0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180,0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180,0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19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Участие в организации и финансировании временного трудоустройства несовершеннолетних в возрасте от 14 до 18 лет  в свободное от учебы время, безработных граждан, испытывающих трудности в поиске работы, безработных граждан в возрасте от 18 до 20 лет, имеющих среднее профессиональное образование и ищущих работу впервые</a:t>
                      </a:r>
                      <a:endParaRPr/>
                    </a:p>
                  </a:txBody>
                  <a:tcPr marL="7620" marR="7620" marT="7620" marB="0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60,0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60,0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60,0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46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Участие в деятельности по профилактике правонарушений в Санкт-Петербурге в соответствии с федеральным законодательством и законодательством Санкт-Петербурга</a:t>
                      </a:r>
                      <a:endParaRPr/>
                    </a:p>
                  </a:txBody>
                  <a:tcPr marL="7620" marR="7620" marT="7620" marB="0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4460" y="207174"/>
            <a:ext cx="918215" cy="101043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331640" y="116633"/>
            <a:ext cx="6541468" cy="792087"/>
          </a:xfrm>
        </p:spPr>
        <p:txBody>
          <a:bodyPr/>
          <a:lstStyle/>
          <a:p>
            <a:pPr algn="ctr">
              <a:defRPr/>
            </a:pPr>
            <a:r>
              <a:rPr lang="ru-RU" sz="2000" b="1"/>
              <a:t>Расходы на решение вопросов местного значения. </a:t>
            </a:r>
            <a:br>
              <a:rPr lang="ru-RU" sz="2000" b="1"/>
            </a:br>
            <a:r>
              <a:rPr lang="ru-RU" sz="2000" b="1"/>
              <a:t>(Муниципальные программы)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729586"/>
              </p:ext>
            </p:extLst>
          </p:nvPr>
        </p:nvGraphicFramePr>
        <p:xfrm>
          <a:off x="281867" y="4864137"/>
          <a:ext cx="7992887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Организация и проведение местных и участие в организации и проведении городских праздничных и иных зрелищных мероприятий, организация и проведение мероприятий по сохранению и развитию местных традиций и обрядов</a:t>
                      </a:r>
                      <a:endParaRPr/>
                    </a:p>
                  </a:txBody>
                  <a:tcPr marL="7620" marR="7620" marT="762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7 665,0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7 665,0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7 665,0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4460" y="207174"/>
            <a:ext cx="918215" cy="1010435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70216"/>
              </p:ext>
            </p:extLst>
          </p:nvPr>
        </p:nvGraphicFramePr>
        <p:xfrm>
          <a:off x="281867" y="3357895"/>
          <a:ext cx="7992887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357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latin typeface="Times New Roman"/>
                        </a:rPr>
                        <a:t>Осуществление экологического просвещения, а так-же организация экологического воспитания и формирования экологической культуры в области обращения с твердыми коммунальными отходами. Участие в мероприятиях по охране окружающей среды в границах муниципального образования, за исключением организации и осуществления мероприятий по экологическому контролю</a:t>
                      </a:r>
                      <a:endParaRPr/>
                    </a:p>
                  </a:txBody>
                  <a:tcPr marL="7620" marR="7620" marT="7620" marB="0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C:\Users\user\Desktop\+страничку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627783" y="1248683"/>
            <a:ext cx="3367483" cy="1514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041630" y="451765"/>
            <a:ext cx="6120680" cy="747463"/>
          </a:xfrm>
        </p:spPr>
        <p:txBody>
          <a:bodyPr/>
          <a:lstStyle/>
          <a:p>
            <a:pPr algn="ctr"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alibri"/>
                <a:ea typeface="Arial"/>
                <a:cs typeface="Arial"/>
              </a:rPr>
              <a:t>КОНТАКТНАЯ ИНФОРМАЦИЯ</a:t>
            </a:r>
            <a:endParaRPr dirty="0"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1489" y="138289"/>
            <a:ext cx="860141" cy="946528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137963"/>
              </p:ext>
            </p:extLst>
          </p:nvPr>
        </p:nvGraphicFramePr>
        <p:xfrm>
          <a:off x="490268" y="1784217"/>
          <a:ext cx="746610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13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Наименование организации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Режим работы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Руководитель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График приема</a:t>
                      </a:r>
                      <a:endParaRPr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Муниципальный Совет Внутригородского Муниципального образования города федерального значения Санкт-Петербурга муниципальный округ                п. </a:t>
                      </a:r>
                      <a:r>
                        <a:rPr lang="ru-RU" sz="1200" dirty="0" err="1">
                          <a:latin typeface="Times New Roman"/>
                          <a:cs typeface="Times New Roman"/>
                        </a:rPr>
                        <a:t>Усть</a:t>
                      </a: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-Ижора</a:t>
                      </a:r>
                      <a:endParaRPr dirty="0"/>
                    </a:p>
                    <a:p>
                      <a:pPr>
                        <a:defRPr/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Адрес: 196645, г. Санкт-Петербург, п. </a:t>
                      </a:r>
                      <a:r>
                        <a:rPr lang="ru-RU" sz="1200" dirty="0" err="1">
                          <a:latin typeface="Times New Roman"/>
                          <a:cs typeface="Times New Roman"/>
                        </a:rPr>
                        <a:t>Усть</a:t>
                      </a: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-Ижора,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Шлиссельбургское шоссе, д. 219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Тел/факс: (812) 462-41-53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Электронная почта: </a:t>
                      </a:r>
                      <a:r>
                        <a:rPr lang="en-US" sz="1200" dirty="0">
                          <a:latin typeface="Times New Roman"/>
                          <a:cs typeface="Times New Roman"/>
                        </a:rPr>
                        <a:t>ust-izora.mamo@mail.ru</a:t>
                      </a: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Понедельник-четверг: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 09:00 до 17:30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Пятница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 09:00 до 16:15</a:t>
                      </a:r>
                      <a:endParaRPr/>
                    </a:p>
                    <a:p>
                      <a:pPr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Обеденный перерыв: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13:00-13:30</a:t>
                      </a:r>
                      <a:endParaRPr/>
                    </a:p>
                    <a:p>
                      <a:pPr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Выходной: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суббота, воскресенье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Кострова Елена Александровна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Приём граждан: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Вторник -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с 16:00 до 18:00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28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Местная администрация Внутригородского Муниципального образования города федерального значения Санкт-Петербурга муниципальный округ             п. Усть-Ижора</a:t>
                      </a:r>
                      <a:endParaRPr/>
                    </a:p>
                    <a:p>
                      <a:pPr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Адрес: 196645, г. Санкт-Петербург, п. Усть-Ижора,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Шлиссельбургское шоссе, д. 219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Тел/факс: (812) 462-41-53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Электронная почта: </a:t>
                      </a:r>
                      <a:r>
                        <a:rPr lang="en-US" sz="1200">
                          <a:latin typeface="Times New Roman"/>
                          <a:cs typeface="Times New Roman"/>
                        </a:rPr>
                        <a:t>ust-izora.mamo@mail.ru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Лохматова Ирина Юрьевна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Приём граждан:</a:t>
                      </a:r>
                    </a:p>
                    <a:p>
                      <a:pPr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Среда - с 15:00 до 17:00</a:t>
                      </a:r>
                      <a:endParaRPr dirty="0"/>
                    </a:p>
                    <a:p>
                      <a:pPr>
                        <a:defRPr/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80937" y="70729"/>
            <a:ext cx="1346813" cy="17017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83568" y="1369277"/>
            <a:ext cx="7486600" cy="530008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spc="-100">
                <a:solidFill>
                  <a:schemeClr val="accent6">
                    <a:lumMod val="50000"/>
                  </a:schemeClr>
                </a:solidFill>
              </a:rPr>
              <a:t>                              Бюджет </a:t>
            </a: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–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500" b="1" spc="-100">
                <a:solidFill>
                  <a:schemeClr val="accent6">
                    <a:lumMod val="50000"/>
                  </a:schemeClr>
                </a:solidFill>
              </a:rPr>
              <a:t>Доходы</a:t>
            </a: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 – поступающие в бюджет денежные средства, в виде налоговых, неналоговых и безвозмездных поступлений.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500" b="1" spc="-100">
                <a:solidFill>
                  <a:schemeClr val="accent6">
                    <a:lumMod val="50000"/>
                  </a:schemeClr>
                </a:solidFill>
              </a:rPr>
              <a:t>Расходы </a:t>
            </a: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– денежные средства, направляемые на финансовое обеспечение задач и функций органов местного самоуправления.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500" b="1" spc="-100">
                <a:solidFill>
                  <a:schemeClr val="accent6">
                    <a:lumMod val="50000"/>
                  </a:schemeClr>
                </a:solidFill>
              </a:rPr>
              <a:t>Дефицит </a:t>
            </a: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– превышение расходов бюджета над его доходами (-).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500" b="1" spc="-100">
                <a:solidFill>
                  <a:schemeClr val="accent6">
                    <a:lumMod val="50000"/>
                  </a:schemeClr>
                </a:solidFill>
              </a:rPr>
              <a:t>Профицит </a:t>
            </a: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–превышение доходов бюджета над его расходами (+).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500" b="1" spc="-100">
                <a:solidFill>
                  <a:schemeClr val="accent6">
                    <a:lumMod val="50000"/>
                  </a:schemeClr>
                </a:solidFill>
              </a:rPr>
              <a:t>Межбюджетные трансферты </a:t>
            </a: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Федерации. Виды межбюджетных трансфертов: 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500" b="1" spc="-100">
                <a:solidFill>
                  <a:schemeClr val="accent6">
                    <a:lumMod val="50000"/>
                  </a:schemeClr>
                </a:solidFill>
              </a:rPr>
              <a:t>Субвенция </a:t>
            </a: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в целях обеспечения обязанностей по выполнению переданных полномочий.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500" b="1" spc="-100">
                <a:solidFill>
                  <a:schemeClr val="accent6">
                    <a:lumMod val="50000"/>
                  </a:schemeClr>
                </a:solidFill>
              </a:rPr>
              <a:t>Субсидия</a:t>
            </a: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 – средства, предоставляемые одним бюджетом бюджетной системы Российской Федерации другому бюджету бюджетной системы Российской Федерации в целях исполнения обязанностей по решению вопросов местного значения. 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500" b="1" spc="-100">
                <a:solidFill>
                  <a:schemeClr val="accent6">
                    <a:lumMod val="50000"/>
                  </a:schemeClr>
                </a:solidFill>
              </a:rPr>
              <a:t>Дотация </a:t>
            </a:r>
            <a:r>
              <a:rPr lang="ru-RU" sz="1500" spc="-100">
                <a:solidFill>
                  <a:schemeClr val="accent6">
                    <a:lumMod val="50000"/>
                  </a:schemeClr>
                </a:solidFill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в целях выравнивания финансовых возможностей для решения вопросов местного значения.</a:t>
            </a:r>
            <a:endParaRPr/>
          </a:p>
          <a:p>
            <a:pPr algn="ctr">
              <a:defRPr/>
            </a:pPr>
            <a:endParaRPr lang="ru-RU" sz="250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752428" y="440669"/>
            <a:ext cx="6120680" cy="747463"/>
          </a:xfrm>
        </p:spPr>
        <p:txBody>
          <a:bodyPr/>
          <a:lstStyle/>
          <a:p>
            <a:pPr algn="ctr">
              <a:defRPr/>
            </a:pPr>
            <a:r>
              <a:rPr lang="ru-RU" sz="4000">
                <a:solidFill>
                  <a:srgbClr val="FF0000"/>
                </a:solidFill>
                <a:latin typeface="Calibri"/>
                <a:ea typeface="Arial"/>
                <a:cs typeface="Arial"/>
              </a:rPr>
              <a:t>Основные термины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331640" y="1149578"/>
            <a:ext cx="6120680" cy="747463"/>
          </a:xfrm>
        </p:spPr>
        <p:txBody>
          <a:bodyPr/>
          <a:lstStyle/>
          <a:p>
            <a:pPr algn="ctr">
              <a:defRPr/>
            </a:pPr>
            <a:br>
              <a:rPr lang="ru-RU" sz="4000">
                <a:solidFill>
                  <a:srgbClr val="FF0000"/>
                </a:solidFill>
                <a:latin typeface="Calibri"/>
                <a:ea typeface="Arial"/>
                <a:cs typeface="Arial"/>
              </a:rPr>
            </a:br>
            <a:br>
              <a:rPr lang="ru-RU" sz="4000">
                <a:solidFill>
                  <a:srgbClr val="FF0000"/>
                </a:solidFill>
                <a:latin typeface="Calibri"/>
                <a:ea typeface="Arial"/>
                <a:cs typeface="Arial"/>
              </a:rPr>
            </a:br>
            <a:r>
              <a:rPr lang="ru-RU" sz="4000">
                <a:solidFill>
                  <a:srgbClr val="FF0000"/>
                </a:solidFill>
                <a:latin typeface="Calibri"/>
                <a:ea typeface="Arial"/>
                <a:cs typeface="Arial"/>
              </a:rPr>
              <a:t>Нормативная база формирования проекта местного бюджета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 bwMode="auto">
          <a:xfrm>
            <a:off x="321415" y="2011714"/>
            <a:ext cx="2053834" cy="126303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Бюджетный кодекс РФ</a:t>
            </a:r>
            <a:endParaRPr/>
          </a:p>
        </p:txBody>
      </p:sp>
      <p:sp>
        <p:nvSpPr>
          <p:cNvPr id="9" name="Овал 8"/>
          <p:cNvSpPr/>
          <p:nvPr/>
        </p:nvSpPr>
        <p:spPr bwMode="auto">
          <a:xfrm>
            <a:off x="5776784" y="1936851"/>
            <a:ext cx="2123728" cy="128282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Устав ВМО п. Усть-Ижора</a:t>
            </a:r>
            <a:endParaRPr/>
          </a:p>
        </p:txBody>
      </p:sp>
      <p:sp>
        <p:nvSpPr>
          <p:cNvPr id="10" name="Овал 9"/>
          <p:cNvSpPr/>
          <p:nvPr/>
        </p:nvSpPr>
        <p:spPr bwMode="auto">
          <a:xfrm>
            <a:off x="2915816" y="2535560"/>
            <a:ext cx="2448272" cy="17868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Нормативная база проекта местного бюджета</a:t>
            </a:r>
            <a:endParaRPr/>
          </a:p>
        </p:txBody>
      </p:sp>
      <p:sp>
        <p:nvSpPr>
          <p:cNvPr id="11" name="Овал 10"/>
          <p:cNvSpPr/>
          <p:nvPr/>
        </p:nvSpPr>
        <p:spPr bwMode="auto">
          <a:xfrm>
            <a:off x="251520" y="4322440"/>
            <a:ext cx="2828107" cy="16288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Приказ Минфина о </a:t>
            </a:r>
            <a:r>
              <a:rPr lang="ru-RU" sz="1600">
                <a:solidFill>
                  <a:schemeClr val="tx1"/>
                </a:solidFill>
              </a:rPr>
              <a:t>порядке применения бюджетной классификации</a:t>
            </a:r>
            <a:endParaRPr/>
          </a:p>
        </p:txBody>
      </p:sp>
      <p:sp>
        <p:nvSpPr>
          <p:cNvPr id="12" name="Овал 11"/>
          <p:cNvSpPr/>
          <p:nvPr/>
        </p:nvSpPr>
        <p:spPr bwMode="auto">
          <a:xfrm>
            <a:off x="3433514" y="4869159"/>
            <a:ext cx="2123728" cy="128282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Закон Санкт-Петербурга о Бюджете</a:t>
            </a:r>
            <a:endParaRPr/>
          </a:p>
        </p:txBody>
      </p:sp>
      <p:sp>
        <p:nvSpPr>
          <p:cNvPr id="13" name="Овал 12"/>
          <p:cNvSpPr/>
          <p:nvPr/>
        </p:nvSpPr>
        <p:spPr bwMode="auto">
          <a:xfrm>
            <a:off x="5797888" y="4091838"/>
            <a:ext cx="2394520" cy="141873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Положение о бюджетном процессе в МО п. Усть-Ижора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155547" y="1124746"/>
            <a:ext cx="6120680" cy="747463"/>
          </a:xfrm>
        </p:spPr>
        <p:txBody>
          <a:bodyPr/>
          <a:lstStyle/>
          <a:p>
            <a:pPr algn="ctr">
              <a:defRPr/>
            </a:pPr>
            <a:br>
              <a:rPr lang="ru-RU" sz="4000">
                <a:solidFill>
                  <a:schemeClr val="accent6">
                    <a:lumMod val="50000"/>
                  </a:schemeClr>
                </a:solidFill>
                <a:latin typeface="Calibri"/>
                <a:ea typeface="Arial"/>
                <a:cs typeface="Arial"/>
              </a:rPr>
            </a:br>
            <a:br>
              <a:rPr lang="ru-RU" sz="4000">
                <a:solidFill>
                  <a:srgbClr val="FF0000"/>
                </a:solidFill>
                <a:latin typeface="Calibri"/>
                <a:ea typeface="Arial"/>
                <a:cs typeface="Arial"/>
              </a:rPr>
            </a:br>
            <a:r>
              <a:rPr lang="ru-RU" sz="4000">
                <a:solidFill>
                  <a:srgbClr val="FF0000"/>
                </a:solidFill>
                <a:latin typeface="Calibri"/>
                <a:ea typeface="Arial"/>
                <a:cs typeface="Arial"/>
              </a:rPr>
              <a:t>Этапы составления, рассмотрения и исполнения бюджета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763687" y="1893785"/>
            <a:ext cx="4392488" cy="8367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Составление проекта бюджета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837704" y="4923474"/>
            <a:ext cx="4392488" cy="8367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Составление и рассмотрение отчета об исполнении бюджета</a:t>
            </a:r>
            <a:endParaRPr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795465" y="3933057"/>
            <a:ext cx="4392488" cy="8367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Исполнение бюджета</a:t>
            </a: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763687" y="2924944"/>
            <a:ext cx="4392488" cy="8367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Рассмотрение проекта бюджета и его утверждение</a:t>
            </a:r>
            <a:endParaRPr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444208" y="5517232"/>
            <a:ext cx="1907704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83568" y="2420888"/>
            <a:ext cx="7486600" cy="4248472"/>
          </a:xfrm>
        </p:spPr>
        <p:txBody>
          <a:bodyPr>
            <a:noAutofit/>
          </a:bodyPr>
          <a:lstStyle/>
          <a:p>
            <a:pPr algn="ctr">
              <a:defRPr/>
            </a:pPr>
            <a:endParaRPr lang="ru-RU" sz="250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1400" i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691680" y="260648"/>
            <a:ext cx="6181428" cy="990772"/>
          </a:xfrm>
        </p:spPr>
        <p:txBody>
          <a:bodyPr/>
          <a:lstStyle/>
          <a:p>
            <a:pPr algn="ctr">
              <a:defRPr/>
            </a:pPr>
            <a:r>
              <a:rPr lang="ru-RU" sz="3000">
                <a:solidFill>
                  <a:schemeClr val="accent6">
                    <a:lumMod val="50000"/>
                  </a:schemeClr>
                </a:solidFill>
                <a:latin typeface="Calibri"/>
                <a:ea typeface="Arial"/>
                <a:cs typeface="Arial"/>
              </a:rPr>
              <a:t>Основные показатели социально-экономического развития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33822" y="3913201"/>
            <a:ext cx="778609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                  </a:t>
            </a:r>
            <a:r>
              <a:rPr lang="ru-RU" sz="1500">
                <a:latin typeface="Times New Roman"/>
                <a:cs typeface="Times New Roman"/>
              </a:rPr>
              <a:t>Основными задачами органов местного самоуправления Муниципального образования в области социально-экономической политики на 2025 год является улучшение качества жизни населения Муниципального образования, решение вопросов местного значения по таким направлениям, как благоустройство, культура, оздоровление и спорт, работа с молодежью, повышение уровня безопасности, охрана окружающей среды, опека и попечительство и др.</a:t>
            </a:r>
            <a:br>
              <a:rPr lang="ru-RU" sz="1500">
                <a:latin typeface="Times New Roman"/>
                <a:cs typeface="Times New Roman"/>
              </a:rPr>
            </a:br>
            <a:r>
              <a:rPr lang="ru-RU" sz="1500">
                <a:latin typeface="Times New Roman"/>
                <a:cs typeface="Times New Roman"/>
              </a:rPr>
              <a:t>	Для достижения указанных целей необходимо укрепить финансово-экономическую базу органов местного самоуправления; развить формы гражданского участия в деятельности органов местного самоуправления; активизировать работу по взаимодействию органов местного самоуправления и органов государственной власти.</a:t>
            </a:r>
            <a:endParaRPr lang="ru-RU" sz="1500"/>
          </a:p>
        </p:txBody>
      </p:sp>
      <p:graphicFrame>
        <p:nvGraphicFramePr>
          <p:cNvPr id="1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204275"/>
              </p:ext>
            </p:extLst>
          </p:nvPr>
        </p:nvGraphicFramePr>
        <p:xfrm>
          <a:off x="533822" y="1375093"/>
          <a:ext cx="6918498" cy="24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472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2025 г.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2026 г.</a:t>
                      </a:r>
                      <a:endParaRPr dirty="0"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2027г</a:t>
                      </a:r>
                      <a:endParaRPr dirty="0"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Численность населения (чел.)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2604</a:t>
                      </a:r>
                      <a:endParaRPr dirty="0"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2604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2604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Доходы местного бюджета (тыс. руб.)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70 328,0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73 113,4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75 784,8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Расходы местного бюджета (тыс. руб.)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77 908,4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73 113,4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74 682,9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Дефицит (-), профицит (+)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7 580,4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0,00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1 101,9</a:t>
                      </a:r>
                    </a:p>
                  </a:txBody>
                  <a:tcPr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1986" y="191521"/>
            <a:ext cx="963164" cy="10598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691680" y="260648"/>
            <a:ext cx="6181428" cy="990772"/>
          </a:xfrm>
        </p:spPr>
        <p:txBody>
          <a:bodyPr/>
          <a:lstStyle/>
          <a:p>
            <a:pPr algn="ctr">
              <a:defRPr/>
            </a:pPr>
            <a:r>
              <a:rPr lang="ru-RU" sz="3000">
                <a:solidFill>
                  <a:schemeClr val="accent6">
                    <a:lumMod val="50000"/>
                  </a:schemeClr>
                </a:solidFill>
                <a:latin typeface="Calibri"/>
                <a:ea typeface="Arial"/>
                <a:cs typeface="Arial"/>
              </a:rPr>
              <a:t>Доходы бюджета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4460" y="207174"/>
            <a:ext cx="918215" cy="101043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auto">
          <a:xfrm>
            <a:off x="691302" y="1719343"/>
            <a:ext cx="1728192" cy="10081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Безвозмездные поступления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83567" y="4941168"/>
            <a:ext cx="1728192" cy="10081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Доходы</a:t>
            </a:r>
            <a:endParaRPr dirty="0"/>
          </a:p>
        </p:txBody>
      </p:sp>
      <p:sp>
        <p:nvSpPr>
          <p:cNvPr id="12" name="Стрелка: вправо 11"/>
          <p:cNvSpPr/>
          <p:nvPr/>
        </p:nvSpPr>
        <p:spPr bwMode="auto">
          <a:xfrm rot="10800000">
            <a:off x="2771800" y="1648399"/>
            <a:ext cx="2160240" cy="109130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: вправо 13"/>
          <p:cNvSpPr/>
          <p:nvPr/>
        </p:nvSpPr>
        <p:spPr bwMode="auto">
          <a:xfrm rot="10800000">
            <a:off x="2771800" y="4941168"/>
            <a:ext cx="2160240" cy="109130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608969" y="1772817"/>
            <a:ext cx="2160241" cy="86409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dirty="0"/>
          </a:p>
          <a:p>
            <a:pPr marL="285750" indent="-285750" algn="just">
              <a:buFont typeface="Arial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Дотации</a:t>
            </a:r>
            <a:endParaRPr dirty="0"/>
          </a:p>
          <a:p>
            <a:pPr marL="285750" indent="-285750" algn="just">
              <a:buFont typeface="Arial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Субвенции</a:t>
            </a:r>
            <a:endParaRPr dirty="0"/>
          </a:p>
          <a:p>
            <a:pPr marL="285750" indent="-285750" algn="just">
              <a:buFont typeface="Arial"/>
              <a:buChar char="•"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589334" y="4581128"/>
            <a:ext cx="2582826" cy="14513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/>
              <a:buChar char="•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285750" indent="-285750" algn="just">
              <a:buFont typeface="Arial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Налоговые доходы</a:t>
            </a:r>
            <a:endParaRPr dirty="0"/>
          </a:p>
          <a:p>
            <a:pPr marL="285750" indent="-285750" algn="just">
              <a:buFont typeface="Arial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Неналоговые доходы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Штрафы, санкции, возмещение ущерба</a:t>
            </a:r>
            <a:endParaRPr dirty="0"/>
          </a:p>
          <a:p>
            <a:pPr marL="285750" indent="-285750" algn="ctr">
              <a:buFont typeface="Arial"/>
              <a:buChar char="•"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47C9FA-EF05-7010-36C2-5BF942434C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65" y="3025969"/>
            <a:ext cx="3059832" cy="16701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331640" y="116633"/>
            <a:ext cx="6480720" cy="1368152"/>
          </a:xfrm>
        </p:spPr>
        <p:txBody>
          <a:bodyPr/>
          <a:lstStyle/>
          <a:p>
            <a:pPr algn="ctr">
              <a:defRPr/>
            </a:pPr>
            <a:r>
              <a:rPr lang="ru-RU" sz="2000" b="1"/>
              <a:t>Доходы  Бюджета внутригородского муниципального образования города федерального значения                            Санкт-Петербурга поселок Усть-Ижора на 2025 год                       и на плановый период 2026 - 2027 годов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751906"/>
              </p:ext>
            </p:extLst>
          </p:nvPr>
        </p:nvGraphicFramePr>
        <p:xfrm>
          <a:off x="295306" y="1484785"/>
          <a:ext cx="7877094" cy="4103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defRPr/>
                      </a:pPr>
                      <a:endParaRPr lang="ru-RU" sz="20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defRPr/>
                      </a:pPr>
                      <a:r>
                        <a:rPr lang="ru-RU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Наименование источника доходов</a:t>
                      </a:r>
                      <a:endParaRPr/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НАЛОГОВЫЕ  И НЕНАЛОГОВЫЕ ДОХОДЫ, в том числе:</a:t>
                      </a:r>
                      <a:endParaRPr/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138,7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138,7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138,7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238125" algn="l"/>
                        </a:tabLst>
                        <a:defRPr/>
                      </a:pPr>
                      <a:r>
                        <a:rPr lang="ru-RU" sz="1600" b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Н</a:t>
                      </a:r>
                      <a:r>
                        <a:rPr lang="ru-RU" sz="1600" b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алоги на доходы физических лиц</a:t>
                      </a:r>
                      <a:endParaRPr/>
                    </a:p>
                  </a:txBody>
                  <a:tcPr marL="0" marR="0" marT="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99,7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99,7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99,7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Неналоговые доходы, в том числе: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15,0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15,0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15,0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342900" marR="0" lvl="0" indent="-34290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238125" algn="l"/>
                        </a:tabLst>
                        <a:defRPr/>
                      </a:pPr>
                      <a:r>
                        <a:rPr lang="ru-RU" sz="1600" b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Доходы от оказания платных услуг                               </a:t>
                      </a:r>
                      <a:endParaRPr/>
                    </a:p>
                    <a:p>
                      <a:pPr marL="342900" marR="0" lvl="0" indent="-34290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238125" algn="l"/>
                        </a:tabLst>
                        <a:defRPr/>
                      </a:pPr>
                      <a:r>
                        <a:rPr lang="ru-RU" sz="1600" b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и компенсации затрат государства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24,0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24,0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24,0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БЕЗВОЗМЕЗДНЫЕ ПОСТУПЛЕНИЯ (межбюджетные трансферты), в том числе: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70 189,3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72 974,7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75 646,1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342900" marR="0" lvl="0" indent="-34290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238125" algn="l"/>
                        </a:tabLst>
                        <a:defRPr/>
                      </a:pPr>
                      <a:r>
                        <a:rPr lang="ru-RU" sz="1600" b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Дотации на выравнивание бюджетной обеспеченности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67 429,8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70 106,9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72 666,5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18">
                <a:tc>
                  <a:txBody>
                    <a:bodyPr/>
                    <a:lstStyle/>
                    <a:p>
                      <a:pPr marL="342900" marR="0" lvl="0" indent="-34290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238125" algn="l"/>
                        </a:tabLst>
                        <a:defRPr/>
                      </a:pPr>
                      <a:r>
                        <a:rPr lang="ru-RU" sz="1600" b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Субвенции бюджетам субъектов РФ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2 759,5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2 867,8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2 979,6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473"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                                                ВСЕГО ДОХОДОВ: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70 328,0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73 113,4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75 784,8</a:t>
                      </a:r>
                    </a:p>
                  </a:txBody>
                  <a:tcPr>
                    <a:lnL w="12700" algn="ctr">
                      <a:solidFill>
                        <a:srgbClr val="C00000"/>
                      </a:solidFill>
                    </a:lnL>
                    <a:lnR w="12700" algn="ctr">
                      <a:solidFill>
                        <a:srgbClr val="C00000"/>
                      </a:solidFill>
                    </a:lnR>
                    <a:lnT w="12700" algn="ctr">
                      <a:solidFill>
                        <a:srgbClr val="C00000"/>
                      </a:solidFill>
                    </a:lnT>
                    <a:lnB w="12700" algn="ctr">
                      <a:solidFill>
                        <a:srgbClr val="C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4460" y="207174"/>
            <a:ext cx="918215" cy="10104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331640" y="116633"/>
            <a:ext cx="6541468" cy="1368152"/>
          </a:xfrm>
        </p:spPr>
        <p:txBody>
          <a:bodyPr/>
          <a:lstStyle/>
          <a:p>
            <a:pPr algn="ctr">
              <a:defRPr/>
            </a:pPr>
            <a:r>
              <a:rPr lang="ru-RU" sz="2000" b="1"/>
              <a:t>Расходы  Бюджета внутригородского муниципального образования города федерального значения                          Санкт-Петербурга поселок Усть-Ижора на 2025 год                          и на плановый период 2026 и 2027 годов</a:t>
            </a:r>
            <a:endParaRPr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35324"/>
              </p:ext>
            </p:extLst>
          </p:nvPr>
        </p:nvGraphicFramePr>
        <p:xfrm>
          <a:off x="261256" y="1484785"/>
          <a:ext cx="7911145" cy="509646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78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2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25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№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8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2025 г.</a:t>
                      </a:r>
                      <a:endParaRPr lang="ru-RU" sz="18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2026 г.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2027 г.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18 806,2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20 681,9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21 468,8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76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1.1</a:t>
                      </a:r>
                      <a:endParaRPr/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Расходы органов местного самоуправления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16 891,5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18 703,6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19 425,2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15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1.3</a:t>
                      </a:r>
                      <a:endParaRPr/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Расходы по исполнению государственных полномочий</a:t>
                      </a:r>
                      <a:endParaRPr/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1 605,1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1 668,3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1 733,2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1.4</a:t>
                      </a:r>
                      <a:endParaRPr/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Резервные фонды 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1.5</a:t>
                      </a:r>
                      <a:endParaRPr/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210,0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210,4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15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395,0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379,0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379,0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222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2.1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Защита населения и территорий от чрезвычайных ситуаций природного и техногенного характера, пожарная безопасность</a:t>
                      </a: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80,0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649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315,0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315,0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315,0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3060872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19 310,0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17 310,0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15 310,0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3.1</a:t>
                      </a:r>
                      <a:endParaRPr/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Общеэкономические вопросы</a:t>
                      </a: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60,0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3.2</a:t>
                      </a:r>
                      <a:endParaRPr/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19 250,0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17 250,0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15 250,0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20 531,0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15 018,3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15 673,9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4.1</a:t>
                      </a:r>
                      <a:endParaRPr/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Благоустройство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20 531,0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15 018,3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15 673,9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4460" y="207174"/>
            <a:ext cx="918215" cy="10104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/>
          <p:nvPr/>
        </p:nvSpPr>
        <p:spPr bwMode="auto">
          <a:xfrm>
            <a:off x="-108520" y="-7330"/>
            <a:ext cx="8460432" cy="142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 bwMode="auto">
          <a:xfrm>
            <a:off x="1301266" y="332656"/>
            <a:ext cx="6541468" cy="504055"/>
          </a:xfrm>
        </p:spPr>
        <p:txBody>
          <a:bodyPr/>
          <a:lstStyle/>
          <a:p>
            <a:pPr>
              <a:defRPr/>
            </a:pPr>
            <a:r>
              <a:rPr lang="ru-RU" sz="2000" b="1">
                <a:latin typeface="Calibri"/>
              </a:rPr>
              <a:t>Внутригородское   Муниципальное   образование </a:t>
            </a:r>
            <a:br>
              <a:rPr lang="ru-RU" sz="2000" b="1">
                <a:latin typeface="Calibri"/>
              </a:rPr>
            </a:br>
            <a:r>
              <a:rPr lang="ru-RU" sz="2000" b="1">
                <a:latin typeface="Calibri"/>
              </a:rPr>
              <a:t>Санкт-Петербурга поселок Усть-Ижора</a:t>
            </a:r>
            <a:endParaRPr lang="ru-RU" sz="2000" b="1"/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>
              <a:spcBef>
                <a:spcPts val="0"/>
              </a:spcBef>
              <a:buNone/>
              <a:defRPr sz="6600" cap="none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37632"/>
              </p:ext>
            </p:extLst>
          </p:nvPr>
        </p:nvGraphicFramePr>
        <p:xfrm>
          <a:off x="251520" y="1412778"/>
          <a:ext cx="7992886" cy="585265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7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№ 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2025 г.</a:t>
                      </a:r>
                      <a:endParaRPr lang="ru-RU" sz="18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2026 г.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2027 г.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911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5.1</a:t>
                      </a:r>
                      <a:endParaRPr/>
                    </a:p>
                  </a:txBody>
                  <a:tcPr marL="50017" marR="5001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Другие вопросы в области охраны окружающей среды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017" marR="5001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/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ОБРАЗОВАНИЕ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1 380,0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1 380,0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1 380,0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2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6.1</a:t>
                      </a:r>
                      <a:endParaRPr/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Проф. подготовка, переподготовка и повышение квалификации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6.2</a:t>
                      </a:r>
                      <a:endParaRPr/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Другие вопросы в области образования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1 330,0     </a:t>
                      </a:r>
                    </a:p>
                    <a:p>
                      <a:pPr marL="0" marR="0" lvl="0" indent="0" algn="ctr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1 330,0  </a:t>
                      </a:r>
                    </a:p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1 330,0</a:t>
                      </a:r>
                    </a:p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7</a:t>
                      </a:r>
                      <a:endParaRPr/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КУЛЬТУРА И КИНЕМАТОГРАФИЯ </a:t>
                      </a:r>
                      <a:endParaRPr/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12 965,0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12 175,0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12175,0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7.1</a:t>
                      </a:r>
                      <a:endParaRPr dirty="0"/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Культура</a:t>
                      </a: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7 665,0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7 665,0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7 665,0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7.2</a:t>
                      </a:r>
                      <a:endParaRPr lang="ru-RU" sz="1600" dirty="0"/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5 300,0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8057444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/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СОЦИАЛЬНАЯ ПОЛИТИКА</a:t>
                      </a:r>
                      <a:endParaRPr/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3 606,2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3 254,2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3 381,2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648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8.1</a:t>
                      </a:r>
                      <a:endParaRPr/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Пенсионное обеспечение, соц. обеспечение населения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2 461,4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2 145,2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8.2</a:t>
                      </a:r>
                      <a:endParaRPr/>
                    </a:p>
                  </a:txBody>
                  <a:tcPr marL="54429" marR="5442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Охрана семьи и детства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1 144,8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1 189,5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1 236,0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08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/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9.1</a:t>
                      </a:r>
                      <a:endParaRPr/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Физическая культура 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683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/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600" b="1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10.1</a:t>
                      </a:r>
                      <a:endParaRPr/>
                    </a:p>
                  </a:txBody>
                  <a:tcPr marL="54429" marR="5442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Периодическая печать и издательства</a:t>
                      </a: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500,0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Условно утвержденные расходы:   </a:t>
                      </a:r>
                    </a:p>
                  </a:txBody>
                  <a:tcPr marL="54429" marR="54429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2 000,0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4 000,0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62016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ИТОГО РАСХОДОВ:</a:t>
                      </a:r>
                      <a:endParaRPr lang="ru-RU" sz="1600" b="1" i="0" u="none" strike="noStrike" cap="none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77 908,4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73 113,4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74 682,9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4460" y="207174"/>
            <a:ext cx="918215" cy="101043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/>
        </a:gradFill>
        <a:blipFill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271</TotalTime>
  <Words>1703</Words>
  <Application>Microsoft Office PowerPoint</Application>
  <DocSecurity>0</DocSecurity>
  <PresentationFormat>Экран (4:3)</PresentationFormat>
  <Paragraphs>393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Symbol</vt:lpstr>
      <vt:lpstr>Times New Roman</vt:lpstr>
      <vt:lpstr>Соседство</vt:lpstr>
      <vt:lpstr>    БЮДЖЕТ ДЛЯ ГРАЖДАН</vt:lpstr>
      <vt:lpstr>Основные термины</vt:lpstr>
      <vt:lpstr>  Нормативная база формирования проекта местного бюджета</vt:lpstr>
      <vt:lpstr>  Этапы составления, рассмотрения и исполнения бюджета</vt:lpstr>
      <vt:lpstr>Основные показатели социально-экономического развития</vt:lpstr>
      <vt:lpstr>Доходы бюджета</vt:lpstr>
      <vt:lpstr>Доходы  Бюджета внутригородского муниципального образования города федерального значения                            Санкт-Петербурга поселок Усть-Ижора на 2025 год                       и на плановый период 2026 - 2027 годов</vt:lpstr>
      <vt:lpstr>Расходы  Бюджета внутригородского муниципального образования города федерального значения                          Санкт-Петербурга поселок Усть-Ижора на 2025 год                          и на плановый период 2026 и 2027 годов</vt:lpstr>
      <vt:lpstr>Внутригородское   Муниципальное   образование  Санкт-Петербурга поселок Усть-Ижора</vt:lpstr>
      <vt:lpstr>Расходы на решение вопросов местного значения.  (Муниципальные программы)</vt:lpstr>
      <vt:lpstr>Презентация PowerPoint</vt:lpstr>
      <vt:lpstr>Расходы на решение вопросов местного значения.  (Муниципальные программы)</vt:lpstr>
      <vt:lpstr>Расходы на решение вопросов местного значения.  (Муниципальные программы)</vt:lpstr>
      <vt:lpstr>КОНТАКТНАЯ ИНФОРМАЦИЯ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subject/>
  <dc:creator>User</dc:creator>
  <cp:keywords/>
  <dc:description/>
  <cp:lastModifiedBy>User</cp:lastModifiedBy>
  <cp:revision>94</cp:revision>
  <dcterms:created xsi:type="dcterms:W3CDTF">2023-01-20T07:33:53Z</dcterms:created>
  <dcterms:modified xsi:type="dcterms:W3CDTF">2025-01-29T12:14:09Z</dcterms:modified>
  <cp:category/>
  <dc:identifier/>
  <cp:contentStatus/>
  <dc:language/>
  <cp:version/>
</cp:coreProperties>
</file>