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33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3" autoAdjust="0"/>
  </p:normalViewPr>
  <p:slideViewPr>
    <p:cSldViewPr>
      <p:cViewPr varScale="1">
        <p:scale>
          <a:sx n="79" d="100"/>
          <a:sy n="79" d="100"/>
        </p:scale>
        <p:origin x="-1541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00F1D-FC6D-45C4-93F0-9F7AEE74CCCE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8327D-2A70-4B1C-A2FA-4A91C81A97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8327D-2A70-4B1C-A2FA-4A91C81A972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8327D-2A70-4B1C-A2FA-4A91C81A972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2369CFE-2B1B-4699-93B5-EAD03753723A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EC6809-2D55-4BAF-9153-0494F0505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9CFE-2B1B-4699-93B5-EAD03753723A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6809-2D55-4BAF-9153-0494F0505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9CFE-2B1B-4699-93B5-EAD03753723A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6809-2D55-4BAF-9153-0494F0505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9CFE-2B1B-4699-93B5-EAD03753723A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6809-2D55-4BAF-9153-0494F05054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9CFE-2B1B-4699-93B5-EAD03753723A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6809-2D55-4BAF-9153-0494F05054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9CFE-2B1B-4699-93B5-EAD03753723A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6809-2D55-4BAF-9153-0494F05054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9CFE-2B1B-4699-93B5-EAD03753723A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6809-2D55-4BAF-9153-0494F0505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9CFE-2B1B-4699-93B5-EAD03753723A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6809-2D55-4BAF-9153-0494F05054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9CFE-2B1B-4699-93B5-EAD03753723A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6809-2D55-4BAF-9153-0494F0505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2369CFE-2B1B-4699-93B5-EAD03753723A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6809-2D55-4BAF-9153-0494F0505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2369CFE-2B1B-4699-93B5-EAD03753723A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EC6809-2D55-4BAF-9153-0494F05054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2369CFE-2B1B-4699-93B5-EAD03753723A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EEC6809-2D55-4BAF-9153-0494F0505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72008" y="476673"/>
            <a:ext cx="8964488" cy="1224135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rgbClr val="336600"/>
                </a:solidFill>
                <a:latin typeface="Yu Gothic UI" pitchFamily="34" charset="-128"/>
                <a:ea typeface="Yu Gothic UI" pitchFamily="34" charset="-128"/>
              </a:rPr>
              <a:t>Благотворительный фонд развития социальных программ </a:t>
            </a:r>
          </a:p>
          <a:p>
            <a:pPr algn="ctr"/>
            <a:r>
              <a:rPr lang="ru-RU" dirty="0" smtClean="0">
                <a:solidFill>
                  <a:srgbClr val="336600"/>
                </a:solidFill>
                <a:latin typeface="Yu Gothic UI" pitchFamily="34" charset="-128"/>
                <a:ea typeface="Yu Gothic UI" pitchFamily="34" charset="-128"/>
              </a:rPr>
              <a:t>«Новая Жизнь»</a:t>
            </a:r>
            <a:endParaRPr lang="ru-RU" dirty="0">
              <a:solidFill>
                <a:srgbClr val="336600"/>
              </a:solidFill>
              <a:latin typeface="Yu Gothic UI" pitchFamily="34" charset="-128"/>
              <a:ea typeface="Yu Gothic UI" pitchFamily="34" charset="-128"/>
            </a:endParaRPr>
          </a:p>
        </p:txBody>
      </p:sp>
      <p:pic>
        <p:nvPicPr>
          <p:cNvPr id="5" name="Рисунок 4" descr="17133803832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6768752" cy="38074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1338038315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35437"/>
          <a:stretch>
            <a:fillRect/>
          </a:stretch>
        </p:blipFill>
        <p:spPr>
          <a:xfrm>
            <a:off x="323528" y="1052736"/>
            <a:ext cx="3048000" cy="19678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6071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   </a:t>
            </a:r>
            <a:r>
              <a:rPr lang="ru-RU" dirty="0" err="1">
                <a:solidFill>
                  <a:srgbClr val="006600"/>
                </a:solidFill>
                <a:latin typeface="Yu Gothic UI" pitchFamily="34" charset="-128"/>
                <a:ea typeface="Yu Gothic UI" pitchFamily="34" charset="-128"/>
              </a:rPr>
              <a:t>д.Преображенка</a:t>
            </a:r>
            <a:endParaRPr lang="ru-RU" dirty="0">
              <a:solidFill>
                <a:srgbClr val="006600"/>
              </a:solidFill>
              <a:latin typeface="Yu Gothic UI" pitchFamily="34" charset="-128"/>
              <a:ea typeface="Yu Gothic UI" pitchFamily="34" charset="-128"/>
            </a:endParaRPr>
          </a:p>
        </p:txBody>
      </p:sp>
      <p:pic>
        <p:nvPicPr>
          <p:cNvPr id="5" name="Рисунок 4" descr="1713380383170.jpg"/>
          <p:cNvPicPr>
            <a:picLocks noChangeAspect="1"/>
          </p:cNvPicPr>
          <p:nvPr/>
        </p:nvPicPr>
        <p:blipFill>
          <a:blip r:embed="rId4" cstate="print"/>
          <a:srcRect r="10226" b="10226"/>
          <a:stretch>
            <a:fillRect/>
          </a:stretch>
        </p:blipFill>
        <p:spPr>
          <a:xfrm>
            <a:off x="323528" y="3356992"/>
            <a:ext cx="2736304" cy="2736304"/>
          </a:xfrm>
          <a:prstGeom prst="rect">
            <a:avLst/>
          </a:prstGeom>
        </p:spPr>
      </p:pic>
      <p:pic>
        <p:nvPicPr>
          <p:cNvPr id="6" name="Рисунок 5" descr="1713380383164.jpg"/>
          <p:cNvPicPr>
            <a:picLocks noChangeAspect="1"/>
          </p:cNvPicPr>
          <p:nvPr/>
        </p:nvPicPr>
        <p:blipFill>
          <a:blip r:embed="rId5" cstate="print"/>
          <a:srcRect t="32353"/>
          <a:stretch>
            <a:fillRect/>
          </a:stretch>
        </p:blipFill>
        <p:spPr>
          <a:xfrm>
            <a:off x="3851920" y="908720"/>
            <a:ext cx="4399794" cy="2232248"/>
          </a:xfrm>
          <a:prstGeom prst="rect">
            <a:avLst/>
          </a:prstGeom>
        </p:spPr>
      </p:pic>
      <p:pic>
        <p:nvPicPr>
          <p:cNvPr id="7" name="Рисунок 6" descr="1713380383132.jpg"/>
          <p:cNvPicPr>
            <a:picLocks noChangeAspect="1"/>
          </p:cNvPicPr>
          <p:nvPr/>
        </p:nvPicPr>
        <p:blipFill>
          <a:blip r:embed="rId6" cstate="print"/>
          <a:srcRect t="16450"/>
          <a:stretch>
            <a:fillRect/>
          </a:stretch>
        </p:blipFill>
        <p:spPr>
          <a:xfrm>
            <a:off x="3275855" y="3356992"/>
            <a:ext cx="5730791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133826778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3951" b="17187"/>
          <a:stretch>
            <a:fillRect/>
          </a:stretch>
        </p:blipFill>
        <p:spPr>
          <a:xfrm>
            <a:off x="251520" y="1484784"/>
            <a:ext cx="3817406" cy="24482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6600"/>
                </a:solidFill>
                <a:latin typeface="Yu Gothic UI" pitchFamily="34" charset="-128"/>
                <a:ea typeface="Yu Gothic UI" pitchFamily="34" charset="-128"/>
              </a:rPr>
              <a:t>Ежегодный праздник </a:t>
            </a:r>
            <a:br>
              <a:rPr lang="ru-RU" dirty="0">
                <a:solidFill>
                  <a:srgbClr val="006600"/>
                </a:solidFill>
                <a:latin typeface="Yu Gothic UI" pitchFamily="34" charset="-128"/>
                <a:ea typeface="Yu Gothic UI" pitchFamily="34" charset="-128"/>
              </a:rPr>
            </a:br>
            <a:r>
              <a:rPr lang="ru-RU" dirty="0">
                <a:solidFill>
                  <a:srgbClr val="006600"/>
                </a:solidFill>
                <a:latin typeface="Yu Gothic UI" pitchFamily="34" charset="-128"/>
                <a:ea typeface="Yu Gothic UI" pitchFamily="34" charset="-128"/>
              </a:rPr>
              <a:t>«День центра»</a:t>
            </a:r>
          </a:p>
        </p:txBody>
      </p:sp>
      <p:pic>
        <p:nvPicPr>
          <p:cNvPr id="5" name="Рисунок 4" descr="1713382677875.jpg"/>
          <p:cNvPicPr>
            <a:picLocks noChangeAspect="1"/>
          </p:cNvPicPr>
          <p:nvPr/>
        </p:nvPicPr>
        <p:blipFill>
          <a:blip r:embed="rId3" cstate="print"/>
          <a:srcRect l="1963" t="15446" r="12201" b="6277"/>
          <a:stretch>
            <a:fillRect/>
          </a:stretch>
        </p:blipFill>
        <p:spPr>
          <a:xfrm>
            <a:off x="4211960" y="1412776"/>
            <a:ext cx="4176464" cy="2538117"/>
          </a:xfrm>
          <a:prstGeom prst="rect">
            <a:avLst/>
          </a:prstGeom>
        </p:spPr>
      </p:pic>
      <p:pic>
        <p:nvPicPr>
          <p:cNvPr id="6" name="Рисунок 5" descr="17133826778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77072"/>
            <a:ext cx="3024336" cy="2015437"/>
          </a:xfrm>
          <a:prstGeom prst="rect">
            <a:avLst/>
          </a:prstGeom>
        </p:spPr>
      </p:pic>
      <p:pic>
        <p:nvPicPr>
          <p:cNvPr id="7" name="Рисунок 6" descr="1713382677869.jpg"/>
          <p:cNvPicPr>
            <a:picLocks noChangeAspect="1"/>
          </p:cNvPicPr>
          <p:nvPr/>
        </p:nvPicPr>
        <p:blipFill>
          <a:blip r:embed="rId5" cstate="print"/>
          <a:srcRect l="5113" t="38657" r="7814"/>
          <a:stretch>
            <a:fillRect/>
          </a:stretch>
        </p:blipFill>
        <p:spPr>
          <a:xfrm>
            <a:off x="3347864" y="4077072"/>
            <a:ext cx="5616624" cy="26369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/>
          <a:lstStyle/>
          <a:p>
            <a:pPr marL="109728" indent="0">
              <a:buNone/>
            </a:pPr>
            <a:r>
              <a:rPr lang="ru-RU" dirty="0">
                <a:latin typeface="Yu Gothic UI" pitchFamily="34" charset="-128"/>
                <a:ea typeface="Yu Gothic UI" pitchFamily="34" charset="-128"/>
              </a:rPr>
              <a:t>За время работы центра, помощь в преодолении зависимости </a:t>
            </a:r>
            <a:r>
              <a:rPr lang="ru-RU" dirty="0" smtClean="0">
                <a:latin typeface="Yu Gothic UI" pitchFamily="34" charset="-128"/>
                <a:ea typeface="Yu Gothic UI" pitchFamily="34" charset="-128"/>
              </a:rPr>
              <a:t>получили</a:t>
            </a:r>
            <a:r>
              <a:rPr lang="en-US" dirty="0" smtClean="0">
                <a:latin typeface="Yu Gothic UI" pitchFamily="34" charset="-128"/>
                <a:ea typeface="Yu Gothic UI" pitchFamily="34" charset="-128"/>
              </a:rPr>
              <a:t> </a:t>
            </a:r>
            <a:r>
              <a:rPr lang="ru-RU" dirty="0" smtClean="0">
                <a:latin typeface="Yu Gothic UI" pitchFamily="34" charset="-128"/>
                <a:ea typeface="Yu Gothic UI" pitchFamily="34" charset="-128"/>
              </a:rPr>
              <a:t>более-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10500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 чел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.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 </a:t>
            </a:r>
            <a:r>
              <a:rPr lang="ru-RU" dirty="0" smtClean="0">
                <a:latin typeface="Yu Gothic UI" pitchFamily="34" charset="-128"/>
                <a:ea typeface="Yu Gothic UI" pitchFamily="34" charset="-128"/>
              </a:rPr>
              <a:t> Создано более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750</a:t>
            </a:r>
            <a:r>
              <a:rPr lang="ru-RU" dirty="0" smtClean="0">
                <a:latin typeface="Yu Gothic UI" pitchFamily="34" charset="-128"/>
                <a:ea typeface="Yu Gothic UI" pitchFamily="34" charset="-128"/>
              </a:rPr>
              <a:t> семей. </a:t>
            </a:r>
            <a:endParaRPr lang="ru-RU" dirty="0">
              <a:latin typeface="Yu Gothic UI" pitchFamily="34" charset="-128"/>
              <a:ea typeface="Yu Gothic UI" pitchFamily="34" charset="-128"/>
            </a:endParaRPr>
          </a:p>
          <a:p>
            <a:pPr marL="109728" indent="0">
              <a:buNone/>
            </a:pPr>
            <a:r>
              <a:rPr lang="ru-RU" dirty="0" smtClean="0">
                <a:latin typeface="Yu Gothic UI" pitchFamily="34" charset="-128"/>
                <a:ea typeface="Yu Gothic UI" pitchFamily="34" charset="-128"/>
              </a:rPr>
              <a:t>Родилось более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1000</a:t>
            </a:r>
            <a:r>
              <a:rPr lang="ru-RU" dirty="0" smtClean="0">
                <a:latin typeface="Yu Gothic UI" pitchFamily="34" charset="-128"/>
                <a:ea typeface="Yu Gothic UI" pitchFamily="34" charset="-128"/>
              </a:rPr>
              <a:t> </a:t>
            </a:r>
            <a:r>
              <a:rPr lang="ru-RU" dirty="0">
                <a:latin typeface="Yu Gothic UI" pitchFamily="34" charset="-128"/>
                <a:ea typeface="Yu Gothic UI" pitchFamily="34" charset="-128"/>
              </a:rPr>
              <a:t>здоровых </a:t>
            </a:r>
            <a:r>
              <a:rPr lang="ru-RU" dirty="0" smtClean="0">
                <a:latin typeface="Yu Gothic UI" pitchFamily="34" charset="-128"/>
                <a:ea typeface="Yu Gothic UI" pitchFamily="34" charset="-128"/>
              </a:rPr>
              <a:t>детей.</a:t>
            </a:r>
            <a:endParaRPr lang="ru-RU" dirty="0">
              <a:latin typeface="Yu Gothic UI" pitchFamily="34" charset="-128"/>
              <a:ea typeface="Yu Gothic UI" pitchFamily="34" charset="-128"/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1713383173554.jpg"/>
          <p:cNvPicPr>
            <a:picLocks noChangeAspect="1"/>
          </p:cNvPicPr>
          <p:nvPr/>
        </p:nvPicPr>
        <p:blipFill>
          <a:blip r:embed="rId2" cstate="print"/>
          <a:srcRect l="13601" t="24800" r="17800" b="13251"/>
          <a:stretch>
            <a:fillRect/>
          </a:stretch>
        </p:blipFill>
        <p:spPr>
          <a:xfrm>
            <a:off x="83095" y="1988840"/>
            <a:ext cx="3408785" cy="4104456"/>
          </a:xfrm>
          <a:prstGeom prst="rect">
            <a:avLst/>
          </a:prstGeom>
        </p:spPr>
      </p:pic>
      <p:pic>
        <p:nvPicPr>
          <p:cNvPr id="4" name="Рисунок 3" descr="1713383173560.jpg"/>
          <p:cNvPicPr>
            <a:picLocks noChangeAspect="1"/>
          </p:cNvPicPr>
          <p:nvPr/>
        </p:nvPicPr>
        <p:blipFill>
          <a:blip r:embed="rId3" cstate="print"/>
          <a:srcRect l="13834" t="4890" r="14534"/>
          <a:stretch>
            <a:fillRect/>
          </a:stretch>
        </p:blipFill>
        <p:spPr>
          <a:xfrm>
            <a:off x="6660232" y="1196752"/>
            <a:ext cx="2304256" cy="4201928"/>
          </a:xfrm>
          <a:prstGeom prst="rect">
            <a:avLst/>
          </a:prstGeom>
        </p:spPr>
      </p:pic>
      <p:pic>
        <p:nvPicPr>
          <p:cNvPr id="5" name="Рисунок 4" descr="1713383173572.jpg"/>
          <p:cNvPicPr>
            <a:picLocks noChangeAspect="1"/>
          </p:cNvPicPr>
          <p:nvPr/>
        </p:nvPicPr>
        <p:blipFill>
          <a:blip r:embed="rId4" cstate="print"/>
          <a:srcRect l="11517" t="24150" r="813" b="4851"/>
          <a:stretch>
            <a:fillRect/>
          </a:stretch>
        </p:blipFill>
        <p:spPr>
          <a:xfrm>
            <a:off x="1979712" y="3717032"/>
            <a:ext cx="3096344" cy="2960976"/>
          </a:xfrm>
          <a:prstGeom prst="rect">
            <a:avLst/>
          </a:prstGeom>
        </p:spPr>
      </p:pic>
      <p:pic>
        <p:nvPicPr>
          <p:cNvPr id="6" name="Рисунок 5" descr="1713383384838.jpg"/>
          <p:cNvPicPr>
            <a:picLocks noChangeAspect="1"/>
          </p:cNvPicPr>
          <p:nvPr/>
        </p:nvPicPr>
        <p:blipFill>
          <a:blip r:embed="rId5" cstate="print"/>
          <a:srcRect t="17450"/>
          <a:stretch>
            <a:fillRect/>
          </a:stretch>
        </p:blipFill>
        <p:spPr>
          <a:xfrm>
            <a:off x="4860032" y="2708920"/>
            <a:ext cx="2387571" cy="35333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133803833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56176" y="2060848"/>
            <a:ext cx="1836204" cy="24482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6600"/>
                </a:solidFill>
                <a:latin typeface="Yu Gothic UI" pitchFamily="34" charset="-128"/>
                <a:ea typeface="Yu Gothic UI" pitchFamily="34" charset="-128"/>
              </a:rPr>
              <a:t>Работа Фонда за эти годы отмечена многими благодарностями и наградами</a:t>
            </a:r>
          </a:p>
        </p:txBody>
      </p:sp>
      <p:pic>
        <p:nvPicPr>
          <p:cNvPr id="5" name="Рисунок 4" descr="1713383811350.jpg"/>
          <p:cNvPicPr>
            <a:picLocks noChangeAspect="1"/>
          </p:cNvPicPr>
          <p:nvPr/>
        </p:nvPicPr>
        <p:blipFill>
          <a:blip r:embed="rId3" cstate="print"/>
          <a:srcRect r="3915"/>
          <a:stretch>
            <a:fillRect/>
          </a:stretch>
        </p:blipFill>
        <p:spPr>
          <a:xfrm>
            <a:off x="2987824" y="1988840"/>
            <a:ext cx="2699436" cy="3960440"/>
          </a:xfrm>
          <a:prstGeom prst="rect">
            <a:avLst/>
          </a:prstGeom>
        </p:spPr>
      </p:pic>
      <p:pic>
        <p:nvPicPr>
          <p:cNvPr id="7" name="Рисунок 6" descr="17133838113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0098" y="2060848"/>
            <a:ext cx="2635718" cy="3744416"/>
          </a:xfrm>
          <a:prstGeom prst="rect">
            <a:avLst/>
          </a:prstGeom>
        </p:spPr>
      </p:pic>
      <p:pic>
        <p:nvPicPr>
          <p:cNvPr id="8" name="Рисунок 7" descr="1713383811344.jpg"/>
          <p:cNvPicPr>
            <a:picLocks noChangeAspect="1"/>
          </p:cNvPicPr>
          <p:nvPr/>
        </p:nvPicPr>
        <p:blipFill>
          <a:blip r:embed="rId5" cstate="print"/>
          <a:srcRect l="20863" t="19550" r="9051" b="4851"/>
          <a:stretch>
            <a:fillRect/>
          </a:stretch>
        </p:blipFill>
        <p:spPr>
          <a:xfrm>
            <a:off x="5868144" y="4581128"/>
            <a:ext cx="2592288" cy="20971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buNone/>
            </a:pPr>
            <a:r>
              <a:rPr lang="ru-RU" sz="4200" dirty="0">
                <a:latin typeface="Yu Gothic UI" pitchFamily="34" charset="-128"/>
                <a:ea typeface="Yu Gothic UI" pitchFamily="34" charset="-128"/>
              </a:rPr>
              <a:t>Заходите, смотрите и подписывайтесь на каналы! </a:t>
            </a:r>
          </a:p>
          <a:p>
            <a:pPr>
              <a:buNone/>
            </a:pPr>
            <a:r>
              <a:rPr lang="ru-RU" sz="4200" dirty="0">
                <a:latin typeface="Yu Gothic UI" pitchFamily="34" charset="-128"/>
                <a:ea typeface="Yu Gothic UI" pitchFamily="34" charset="-128"/>
              </a:rPr>
              <a:t>Мы в интернете</a:t>
            </a:r>
            <a:r>
              <a:rPr lang="ru-RU" sz="4200" dirty="0" smtClean="0">
                <a:latin typeface="Yu Gothic UI" pitchFamily="34" charset="-128"/>
                <a:ea typeface="Yu Gothic UI" pitchFamily="34" charset="-128"/>
              </a:rPr>
              <a:t>:</a:t>
            </a:r>
            <a:endParaRPr lang="en-US" sz="4200" dirty="0" smtClean="0">
              <a:latin typeface="Yu Gothic UI" pitchFamily="34" charset="-128"/>
              <a:ea typeface="Yu Gothic UI" pitchFamily="34" charset="-128"/>
            </a:endParaRPr>
          </a:p>
          <a:p>
            <a:pPr>
              <a:buNone/>
            </a:pPr>
            <a:endParaRPr lang="ru-RU" sz="4200" dirty="0">
              <a:latin typeface="Yu Gothic UI" pitchFamily="34" charset="-128"/>
              <a:ea typeface="Yu Gothic UI" pitchFamily="34" charset="-128"/>
            </a:endParaRPr>
          </a:p>
          <a:p>
            <a:pPr>
              <a:buNone/>
            </a:pPr>
            <a:r>
              <a:rPr lang="ru-RU" sz="4200" dirty="0">
                <a:latin typeface="Yu Gothic UI" pitchFamily="34" charset="-128"/>
                <a:ea typeface="Yu Gothic UI" pitchFamily="34" charset="-128"/>
              </a:rPr>
              <a:t>➧ Сайт - https://newliferus.ru </a:t>
            </a:r>
          </a:p>
          <a:p>
            <a:pPr>
              <a:buNone/>
            </a:pPr>
            <a:r>
              <a:rPr lang="ru-RU" sz="4200" dirty="0">
                <a:latin typeface="Yu Gothic UI" pitchFamily="34" charset="-128"/>
                <a:ea typeface="Yu Gothic UI" pitchFamily="34" charset="-128"/>
              </a:rPr>
              <a:t>➧ VK - </a:t>
            </a:r>
            <a:r>
              <a:rPr lang="en-US" sz="4200" dirty="0" smtClean="0">
                <a:latin typeface="Yu Gothic UI" pitchFamily="34" charset="-128"/>
                <a:ea typeface="Yu Gothic UI" pitchFamily="34" charset="-128"/>
              </a:rPr>
              <a:t>@</a:t>
            </a:r>
            <a:r>
              <a:rPr lang="en-US" sz="4200" dirty="0" err="1" smtClean="0">
                <a:latin typeface="Yu Gothic UI" pitchFamily="34" charset="-128"/>
                <a:ea typeface="Yu Gothic UI" pitchFamily="34" charset="-128"/>
              </a:rPr>
              <a:t>newliferus</a:t>
            </a:r>
            <a:r>
              <a:rPr lang="ru-RU" sz="4200" dirty="0">
                <a:latin typeface="Yu Gothic UI" pitchFamily="34" charset="-128"/>
                <a:ea typeface="Yu Gothic UI" pitchFamily="34" charset="-128"/>
              </a:rPr>
              <a:t>  </a:t>
            </a:r>
          </a:p>
          <a:p>
            <a:pPr>
              <a:buNone/>
            </a:pPr>
            <a:r>
              <a:rPr lang="ru-RU" sz="4200" dirty="0">
                <a:latin typeface="Yu Gothic UI" pitchFamily="34" charset="-128"/>
                <a:ea typeface="Yu Gothic UI" pitchFamily="34" charset="-128"/>
              </a:rPr>
              <a:t>➧ </a:t>
            </a:r>
            <a:r>
              <a:rPr lang="en-US" sz="4200" dirty="0" smtClean="0">
                <a:latin typeface="Yu Gothic UI" pitchFamily="34" charset="-128"/>
                <a:ea typeface="Yu Gothic UI" pitchFamily="34" charset="-128"/>
              </a:rPr>
              <a:t>YouTube </a:t>
            </a:r>
            <a:r>
              <a:rPr lang="en-US" sz="4200" dirty="0" smtClean="0">
                <a:latin typeface="Yu Gothic UI" pitchFamily="34" charset="-128"/>
                <a:ea typeface="Yu Gothic UI" pitchFamily="34" charset="-128"/>
              </a:rPr>
              <a:t>- @</a:t>
            </a:r>
            <a:r>
              <a:rPr lang="en-US" sz="4200" dirty="0" err="1" smtClean="0">
                <a:latin typeface="Yu Gothic UI" pitchFamily="34" charset="-128"/>
                <a:ea typeface="Yu Gothic UI" pitchFamily="34" charset="-128"/>
              </a:rPr>
              <a:t>newliferus</a:t>
            </a:r>
            <a:endParaRPr lang="ru-RU" sz="4200" dirty="0">
              <a:latin typeface="Yu Gothic UI" pitchFamily="34" charset="-128"/>
              <a:ea typeface="Yu Gothic UI" pitchFamily="34" charset="-128"/>
            </a:endParaRPr>
          </a:p>
          <a:p>
            <a:pPr>
              <a:buNone/>
            </a:pPr>
            <a:r>
              <a:rPr lang="ru-RU" sz="4200" dirty="0" smtClean="0">
                <a:latin typeface="Yu Gothic UI" pitchFamily="34" charset="-128"/>
                <a:ea typeface="Yu Gothic UI" pitchFamily="34" charset="-128"/>
              </a:rPr>
              <a:t>➧ </a:t>
            </a:r>
            <a:r>
              <a:rPr lang="ru-RU" sz="4200" dirty="0" err="1" smtClean="0">
                <a:latin typeface="Yu Gothic UI" pitchFamily="34" charset="-128"/>
                <a:ea typeface="Yu Gothic UI" pitchFamily="34" charset="-128"/>
              </a:rPr>
              <a:t>Яндекс</a:t>
            </a:r>
            <a:r>
              <a:rPr lang="ru-RU" sz="4200" dirty="0" smtClean="0">
                <a:latin typeface="Yu Gothic UI" pitchFamily="34" charset="-128"/>
                <a:ea typeface="Yu Gothic UI" pitchFamily="34" charset="-128"/>
              </a:rPr>
              <a:t> Дзен - </a:t>
            </a:r>
            <a:r>
              <a:rPr lang="en-US" sz="4200" dirty="0" smtClean="0">
                <a:latin typeface="Yu Gothic UI" pitchFamily="34" charset="-128"/>
                <a:ea typeface="Yu Gothic UI" pitchFamily="34" charset="-128"/>
              </a:rPr>
              <a:t>@</a:t>
            </a:r>
            <a:r>
              <a:rPr lang="en-US" sz="4200" dirty="0" err="1" smtClean="0">
                <a:latin typeface="Yu Gothic UI" pitchFamily="34" charset="-128"/>
                <a:ea typeface="Yu Gothic UI" pitchFamily="34" charset="-128"/>
              </a:rPr>
              <a:t>newliferus</a:t>
            </a:r>
            <a:endParaRPr lang="ru-RU" sz="4200" dirty="0" smtClean="0">
              <a:latin typeface="Yu Gothic UI" pitchFamily="34" charset="-128"/>
              <a:ea typeface="Yu Gothic UI" pitchFamily="34" charset="-128"/>
            </a:endParaRPr>
          </a:p>
          <a:p>
            <a:pPr>
              <a:buNone/>
            </a:pPr>
            <a:r>
              <a:rPr lang="ru-RU" sz="4200" dirty="0" smtClean="0">
                <a:latin typeface="Yu Gothic UI" pitchFamily="34" charset="-128"/>
                <a:ea typeface="Yu Gothic UI" pitchFamily="34" charset="-128"/>
              </a:rPr>
              <a:t>➧</a:t>
            </a:r>
            <a:r>
              <a:rPr lang="ru-RU" sz="4200" dirty="0" err="1" smtClean="0">
                <a:latin typeface="Yu Gothic UI" pitchFamily="34" charset="-128"/>
                <a:ea typeface="Yu Gothic UI" pitchFamily="34" charset="-128"/>
              </a:rPr>
              <a:t>Telegram</a:t>
            </a:r>
            <a:r>
              <a:rPr lang="en-US" sz="4200" dirty="0" smtClean="0">
                <a:latin typeface="Yu Gothic UI" pitchFamily="34" charset="-128"/>
                <a:ea typeface="Yu Gothic UI" pitchFamily="34" charset="-128"/>
              </a:rPr>
              <a:t> </a:t>
            </a:r>
            <a:r>
              <a:rPr lang="ru-RU" sz="4200" dirty="0" smtClean="0">
                <a:latin typeface="Yu Gothic UI" pitchFamily="34" charset="-128"/>
                <a:ea typeface="Yu Gothic UI" pitchFamily="34" charset="-128"/>
              </a:rPr>
              <a:t>- </a:t>
            </a:r>
            <a:r>
              <a:rPr lang="en-US" sz="4200" dirty="0" smtClean="0">
                <a:latin typeface="Yu Gothic UI" pitchFamily="34" charset="-128"/>
                <a:ea typeface="Yu Gothic UI" pitchFamily="34" charset="-128"/>
              </a:rPr>
              <a:t>@</a:t>
            </a:r>
            <a:r>
              <a:rPr lang="en-US" sz="4200" dirty="0" err="1" smtClean="0">
                <a:latin typeface="Yu Gothic UI" pitchFamily="34" charset="-128"/>
                <a:ea typeface="Yu Gothic UI" pitchFamily="34" charset="-128"/>
              </a:rPr>
              <a:t>newliferusspb</a:t>
            </a:r>
            <a:endParaRPr lang="ru-RU" sz="4200" dirty="0" smtClean="0"/>
          </a:p>
          <a:p>
            <a:pPr>
              <a:buNone/>
            </a:pPr>
            <a:r>
              <a:rPr lang="ru-RU" sz="4200" dirty="0" smtClean="0">
                <a:latin typeface="Yu Gothic UI" pitchFamily="34" charset="-128"/>
                <a:ea typeface="Yu Gothic UI" pitchFamily="34" charset="-128"/>
              </a:rPr>
              <a:t>➧Анонимный ТГ канал для зависимых и родственников - </a:t>
            </a:r>
            <a:r>
              <a:rPr lang="en-US" sz="4200" dirty="0" smtClean="0">
                <a:latin typeface="Yu Gothic UI" pitchFamily="34" charset="-128"/>
                <a:ea typeface="Yu Gothic UI" pitchFamily="34" charset="-128"/>
              </a:rPr>
              <a:t>@</a:t>
            </a:r>
            <a:r>
              <a:rPr lang="en-US" sz="4200" dirty="0" err="1" smtClean="0">
                <a:latin typeface="Yu Gothic UI" pitchFamily="34" charset="-128"/>
                <a:ea typeface="Yu Gothic UI" pitchFamily="34" charset="-128"/>
              </a:rPr>
              <a:t>newfreelife</a:t>
            </a:r>
            <a:endParaRPr lang="ru-RU" sz="4200" dirty="0" smtClean="0">
              <a:latin typeface="Yu Gothic UI" pitchFamily="34" charset="-128"/>
              <a:ea typeface="Yu Gothic UI" pitchFamily="34" charset="-128"/>
            </a:endParaRPr>
          </a:p>
          <a:p>
            <a:pPr>
              <a:buNone/>
            </a:pPr>
            <a:endParaRPr lang="ru-RU" sz="1600" dirty="0"/>
          </a:p>
          <a:p>
            <a:pPr>
              <a:buNone/>
            </a:pPr>
            <a:endParaRPr lang="ru-RU" sz="1600" dirty="0"/>
          </a:p>
          <a:p>
            <a:pPr>
              <a:buNone/>
            </a:pPr>
            <a:endParaRPr lang="ru-RU" sz="1600" dirty="0"/>
          </a:p>
          <a:p>
            <a:pPr>
              <a:buNone/>
            </a:pPr>
            <a:endParaRPr lang="ru-RU" sz="1600" dirty="0"/>
          </a:p>
          <a:p>
            <a:pPr>
              <a:buNone/>
            </a:pPr>
            <a:r>
              <a:rPr lang="ru-RU" sz="1900" dirty="0"/>
              <a:t>                                               Юридический адрес: 194017, РФ, Санкт- Петербург, Дрезденская, д. 5А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60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6600"/>
                </a:solidFill>
                <a:latin typeface="Yu Gothic UI" pitchFamily="34" charset="-128"/>
                <a:ea typeface="Yu Gothic UI" pitchFamily="34" charset="-128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rmAutofit lnSpcReduction="10000"/>
          </a:bodyPr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itchFamily="34" charset="-128"/>
                <a:ea typeface="Yu Gothic UI Light" pitchFamily="34" charset="-128"/>
              </a:rPr>
              <a:t>Информирование и </a:t>
            </a:r>
          </a:p>
          <a:p>
            <a:pPr marL="109728" indent="0">
              <a:buNone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itchFamily="34" charset="-128"/>
                <a:ea typeface="Yu Gothic UI Light" pitchFamily="34" charset="-128"/>
              </a:rPr>
              <a:t>   профилактика.</a:t>
            </a:r>
          </a:p>
          <a:p>
            <a:pPr marL="109728" indent="0">
              <a:buNone/>
            </a:pP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Light" pitchFamily="34" charset="-128"/>
              <a:ea typeface="Yu Gothic UI Light" pitchFamily="34" charset="-128"/>
            </a:endParaRPr>
          </a:p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itchFamily="34" charset="-128"/>
                <a:ea typeface="Yu Gothic UI Light" pitchFamily="34" charset="-128"/>
              </a:rPr>
              <a:t> Консультирование.</a:t>
            </a:r>
          </a:p>
          <a:p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Light" pitchFamily="34" charset="-128"/>
              <a:ea typeface="Yu Gothic UI Light" pitchFamily="34" charset="-128"/>
            </a:endParaRPr>
          </a:p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itchFamily="34" charset="-128"/>
                <a:ea typeface="Yu Gothic UI Light" pitchFamily="34" charset="-128"/>
              </a:rPr>
              <a:t>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itchFamily="34" charset="-128"/>
                <a:ea typeface="Yu Gothic UI Light" pitchFamily="34" charset="-128"/>
              </a:rPr>
              <a:t>Программа восстановления 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Light" pitchFamily="34" charset="-128"/>
              <a:ea typeface="Yu Gothic UI Light" pitchFamily="34" charset="-128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Фонд ведёт работу по следующим направлениям: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4738"/>
            <a:ext cx="8229600" cy="5022553"/>
          </a:xfrm>
        </p:spPr>
        <p:txBody>
          <a:bodyPr/>
          <a:lstStyle/>
          <a:p>
            <a:pPr marL="109728" indent="0">
              <a:buNone/>
            </a:pPr>
            <a:r>
              <a:rPr lang="ru-RU" dirty="0"/>
              <a:t> </a:t>
            </a:r>
            <a:r>
              <a:rPr lang="ru-RU" sz="2400" dirty="0">
                <a:latin typeface="Yu Gothic UI" pitchFamily="34" charset="-128"/>
                <a:ea typeface="Yu Gothic UI" pitchFamily="34" charset="-128"/>
              </a:rPr>
              <a:t>В </a:t>
            </a:r>
            <a:r>
              <a:rPr lang="ru-RU" sz="2400" b="1" dirty="0" smtClean="0">
                <a:latin typeface="Yu Gothic UI" pitchFamily="34" charset="-128"/>
                <a:ea typeface="Yu Gothic UI" pitchFamily="34" charset="-128"/>
              </a:rPr>
              <a:t>2024</a:t>
            </a:r>
            <a:r>
              <a:rPr lang="ru-RU" sz="2400" dirty="0" smtClean="0">
                <a:latin typeface="Yu Gothic UI" pitchFamily="34" charset="-128"/>
                <a:ea typeface="Yu Gothic UI" pitchFamily="34" charset="-128"/>
              </a:rPr>
              <a:t> </a:t>
            </a:r>
            <a:r>
              <a:rPr lang="ru-RU" sz="2400" dirty="0">
                <a:latin typeface="Yu Gothic UI" pitchFamily="34" charset="-128"/>
                <a:ea typeface="Yu Gothic UI" pitchFamily="34" charset="-128"/>
              </a:rPr>
              <a:t>г.</a:t>
            </a:r>
          </a:p>
          <a:p>
            <a:r>
              <a:rPr lang="ru-RU" sz="2400" dirty="0">
                <a:latin typeface="Yu Gothic UI" pitchFamily="34" charset="-128"/>
                <a:ea typeface="Yu Gothic UI" pitchFamily="34" charset="-128"/>
              </a:rPr>
              <a:t> </a:t>
            </a:r>
            <a:r>
              <a:rPr lang="ru-RU" sz="2400" dirty="0" smtClean="0">
                <a:latin typeface="Yu Gothic UI" pitchFamily="34" charset="-128"/>
                <a:ea typeface="Yu Gothic UI" pitchFamily="34" charset="-128"/>
              </a:rPr>
              <a:t>более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25</a:t>
            </a:r>
            <a:r>
              <a:rPr lang="ru-RU" sz="2400" dirty="0" smtClean="0">
                <a:latin typeface="Yu Gothic UI" pitchFamily="34" charset="-128"/>
                <a:ea typeface="Yu Gothic UI" pitchFamily="34" charset="-128"/>
              </a:rPr>
              <a:t> </a:t>
            </a:r>
            <a:r>
              <a:rPr lang="ru-RU" sz="2400" b="1" dirty="0">
                <a:latin typeface="Yu Gothic UI" pitchFamily="34" charset="-128"/>
                <a:ea typeface="Yu Gothic UI" pitchFamily="34" charset="-128"/>
              </a:rPr>
              <a:t>акций</a:t>
            </a:r>
            <a:r>
              <a:rPr lang="ru-RU" sz="2400" dirty="0">
                <a:latin typeface="Yu Gothic UI" pitchFamily="34" charset="-128"/>
                <a:ea typeface="Yu Gothic UI" pitchFamily="34" charset="-128"/>
              </a:rPr>
              <a:t> в г. </a:t>
            </a:r>
            <a:r>
              <a:rPr lang="ru-RU" sz="2400" b="1" dirty="0" smtClean="0">
                <a:latin typeface="Yu Gothic UI" pitchFamily="34" charset="-128"/>
                <a:ea typeface="Yu Gothic UI" pitchFamily="34" charset="-128"/>
              </a:rPr>
              <a:t>СПб и ЛО</a:t>
            </a:r>
            <a:endParaRPr lang="ru-RU" sz="2400" b="1" dirty="0">
              <a:latin typeface="Yu Gothic UI" pitchFamily="34" charset="-128"/>
              <a:ea typeface="Yu Gothic UI" pitchFamily="34" charset="-128"/>
            </a:endParaRPr>
          </a:p>
          <a:p>
            <a:r>
              <a:rPr lang="ru-RU" sz="2400" b="1" dirty="0">
                <a:latin typeface="Yu Gothic UI" pitchFamily="34" charset="-128"/>
                <a:ea typeface="Yu Gothic UI" pitchFamily="34" charset="-128"/>
              </a:rPr>
              <a:t>30 000 флаеров  </a:t>
            </a:r>
          </a:p>
          <a:p>
            <a:r>
              <a:rPr lang="ru-RU" sz="2400" b="1" dirty="0">
                <a:latin typeface="Yu Gothic UI" pitchFamily="34" charset="-128"/>
                <a:ea typeface="Yu Gothic UI" pitchFamily="34" charset="-128"/>
              </a:rPr>
              <a:t>12 маршрутов </a:t>
            </a:r>
          </a:p>
          <a:p>
            <a:r>
              <a:rPr lang="ru-RU" sz="2400" dirty="0">
                <a:latin typeface="Yu Gothic UI" pitchFamily="34" charset="-128"/>
                <a:ea typeface="Yu Gothic UI" pitchFamily="34" charset="-128"/>
              </a:rPr>
              <a:t>Более </a:t>
            </a:r>
            <a:r>
              <a:rPr lang="ru-RU" sz="2400" b="1" dirty="0">
                <a:latin typeface="Yu Gothic UI" pitchFamily="34" charset="-128"/>
                <a:ea typeface="Yu Gothic UI" pitchFamily="34" charset="-128"/>
              </a:rPr>
              <a:t>300 000 </a:t>
            </a:r>
            <a:r>
              <a:rPr lang="ru-RU" sz="2400" dirty="0">
                <a:latin typeface="Yu Gothic UI" pitchFamily="34" charset="-128"/>
                <a:ea typeface="Yu Gothic UI" pitchFamily="34" charset="-128"/>
              </a:rPr>
              <a:t>чел.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76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6600"/>
                </a:solidFill>
                <a:latin typeface="Yu Gothic UI" pitchFamily="34" charset="-128"/>
                <a:ea typeface="Yu Gothic UI" pitchFamily="34" charset="-128"/>
              </a:rPr>
              <a:t>Информирование.</a:t>
            </a:r>
          </a:p>
        </p:txBody>
      </p:sp>
      <p:pic>
        <p:nvPicPr>
          <p:cNvPr id="4" name="Рисунок 3" descr="1713380383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836712"/>
            <a:ext cx="3387335" cy="4149080"/>
          </a:xfrm>
          <a:prstGeom prst="rect">
            <a:avLst/>
          </a:prstGeom>
        </p:spPr>
      </p:pic>
      <p:pic>
        <p:nvPicPr>
          <p:cNvPr id="5" name="Рисунок 4" descr="1713380383282.jpg"/>
          <p:cNvPicPr>
            <a:picLocks noChangeAspect="1"/>
          </p:cNvPicPr>
          <p:nvPr/>
        </p:nvPicPr>
        <p:blipFill>
          <a:blip r:embed="rId3" cstate="print"/>
          <a:srcRect t="25594" b="17512"/>
          <a:stretch>
            <a:fillRect/>
          </a:stretch>
        </p:blipFill>
        <p:spPr>
          <a:xfrm>
            <a:off x="251520" y="3356992"/>
            <a:ext cx="2664296" cy="3368484"/>
          </a:xfrm>
          <a:prstGeom prst="rect">
            <a:avLst/>
          </a:prstGeom>
        </p:spPr>
      </p:pic>
      <p:pic>
        <p:nvPicPr>
          <p:cNvPr id="6" name="Рисунок 5" descr="1713380383267.jpg"/>
          <p:cNvPicPr>
            <a:picLocks noChangeAspect="1"/>
          </p:cNvPicPr>
          <p:nvPr/>
        </p:nvPicPr>
        <p:blipFill>
          <a:blip r:embed="rId4" cstate="print"/>
          <a:srcRect t="23750"/>
          <a:stretch>
            <a:fillRect/>
          </a:stretch>
        </p:blipFill>
        <p:spPr>
          <a:xfrm>
            <a:off x="3419872" y="3140968"/>
            <a:ext cx="2651571" cy="35893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4954555"/>
          </a:xfrm>
        </p:spPr>
        <p:txBody>
          <a:bodyPr/>
          <a:lstStyle/>
          <a:p>
            <a:r>
              <a:rPr lang="ru-RU" sz="2400" dirty="0">
                <a:latin typeface="Yu Gothic UI" pitchFamily="34" charset="-128"/>
                <a:ea typeface="Yu Gothic UI" pitchFamily="34" charset="-128"/>
              </a:rPr>
              <a:t>Очно </a:t>
            </a:r>
            <a:r>
              <a:rPr lang="ru-RU" sz="2400" b="1" dirty="0">
                <a:latin typeface="Yu Gothic UI" pitchFamily="34" charset="-128"/>
                <a:ea typeface="Yu Gothic UI" pitchFamily="34" charset="-128"/>
              </a:rPr>
              <a:t>(</a:t>
            </a:r>
            <a:r>
              <a:rPr lang="ru-RU" sz="2000" b="1" dirty="0">
                <a:latin typeface="Yu Gothic UI" pitchFamily="34" charset="-128"/>
                <a:ea typeface="Yu Gothic UI" pitchFamily="34" charset="-128"/>
              </a:rPr>
              <a:t>СПб. ул. Дрезденская 5. Пн-19:00.Вс-15:00)</a:t>
            </a:r>
          </a:p>
          <a:p>
            <a:endParaRPr lang="ru-RU" sz="2000" b="1" dirty="0">
              <a:latin typeface="Yu Gothic UI" pitchFamily="34" charset="-128"/>
              <a:ea typeface="Yu Gothic UI" pitchFamily="34" charset="-128"/>
            </a:endParaRPr>
          </a:p>
          <a:p>
            <a:pPr marL="109728" indent="0">
              <a:buNone/>
            </a:pPr>
            <a:r>
              <a:rPr lang="ru-RU" sz="2400" dirty="0">
                <a:latin typeface="Yu Gothic UI" pitchFamily="34" charset="-128"/>
                <a:ea typeface="Yu Gothic UI" pitchFamily="34" charset="-128"/>
              </a:rPr>
              <a:t> </a:t>
            </a:r>
            <a:endParaRPr lang="ru-RU" sz="2400" b="1" dirty="0">
              <a:latin typeface="Yu Gothic UI" pitchFamily="34" charset="-128"/>
              <a:ea typeface="Yu Gothic UI" pitchFamily="34" charset="-128"/>
            </a:endParaRPr>
          </a:p>
          <a:p>
            <a:r>
              <a:rPr lang="ru-RU" sz="2400" dirty="0">
                <a:latin typeface="Yu Gothic UI" pitchFamily="34" charset="-128"/>
                <a:ea typeface="Yu Gothic UI" pitchFamily="34" charset="-128"/>
              </a:rPr>
              <a:t>Онлайн : </a:t>
            </a:r>
            <a:r>
              <a:rPr lang="en-US" sz="2400" b="1" dirty="0" err="1" smtClean="0">
                <a:latin typeface="Yu Gothic UI" pitchFamily="34" charset="-128"/>
                <a:ea typeface="Yu Gothic UI" pitchFamily="34" charset="-128"/>
              </a:rPr>
              <a:t>youtube</a:t>
            </a:r>
            <a:r>
              <a:rPr lang="ru-RU" sz="2400" b="1" dirty="0" smtClean="0">
                <a:latin typeface="Yu Gothic UI" pitchFamily="34" charset="-128"/>
                <a:ea typeface="Yu Gothic UI" pitchFamily="34" charset="-128"/>
              </a:rPr>
              <a:t>, </a:t>
            </a:r>
            <a:r>
              <a:rPr lang="ru-RU" sz="2400" b="1" dirty="0" err="1" smtClean="0">
                <a:latin typeface="Yu Gothic UI" pitchFamily="34" charset="-128"/>
                <a:ea typeface="Yu Gothic UI" pitchFamily="34" charset="-128"/>
              </a:rPr>
              <a:t>ВКонтакте</a:t>
            </a:r>
            <a:r>
              <a:rPr lang="ru-RU" sz="2400" b="1" dirty="0" smtClean="0">
                <a:latin typeface="Yu Gothic UI" pitchFamily="34" charset="-128"/>
                <a:ea typeface="Yu Gothic UI" pitchFamily="34" charset="-128"/>
              </a:rPr>
              <a:t>, </a:t>
            </a:r>
            <a:r>
              <a:rPr lang="ru-RU" sz="2400" b="1" dirty="0" err="1" smtClean="0">
                <a:latin typeface="Yu Gothic UI" pitchFamily="34" charset="-128"/>
                <a:ea typeface="Yu Gothic UI" pitchFamily="34" charset="-128"/>
              </a:rPr>
              <a:t>телеграм</a:t>
            </a:r>
            <a:endParaRPr lang="ru-RU" sz="2400" b="1" dirty="0">
              <a:latin typeface="Yu Gothic UI" pitchFamily="34" charset="-128"/>
              <a:ea typeface="Yu Gothic UI" pitchFamily="34" charset="-128"/>
            </a:endParaRPr>
          </a:p>
          <a:p>
            <a:endParaRPr lang="ru-RU" sz="2400" b="1" dirty="0">
              <a:latin typeface="Yu Gothic UI" pitchFamily="34" charset="-128"/>
              <a:ea typeface="Yu Gothic UI" pitchFamily="34" charset="-128"/>
            </a:endParaRPr>
          </a:p>
          <a:p>
            <a:endParaRPr lang="ru-RU" sz="2400" dirty="0">
              <a:latin typeface="Yu Gothic UI" pitchFamily="34" charset="-128"/>
              <a:ea typeface="Yu Gothic UI" pitchFamily="34" charset="-128"/>
            </a:endParaRPr>
          </a:p>
          <a:p>
            <a:r>
              <a:rPr lang="ru-RU" sz="2400" dirty="0">
                <a:latin typeface="Yu Gothic UI" pitchFamily="34" charset="-128"/>
                <a:ea typeface="Yu Gothic UI" pitchFamily="34" charset="-128"/>
              </a:rPr>
              <a:t>тел. </a:t>
            </a:r>
            <a:r>
              <a:rPr lang="ru-RU" sz="2400" b="1" dirty="0">
                <a:latin typeface="Yu Gothic UI" pitchFamily="34" charset="-128"/>
                <a:ea typeface="Yu Gothic UI" pitchFamily="34" charset="-128"/>
              </a:rPr>
              <a:t>горячей линии</a:t>
            </a:r>
            <a:r>
              <a:rPr lang="ru-RU" sz="2400" dirty="0">
                <a:latin typeface="Yu Gothic UI" pitchFamily="34" charset="-128"/>
                <a:ea typeface="Yu Gothic UI" pitchFamily="34" charset="-128"/>
              </a:rPr>
              <a:t>:   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8(800)222-25-70</a:t>
            </a:r>
          </a:p>
          <a:p>
            <a:pPr marL="109728" indent="0">
              <a:buNone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" pitchFamily="34" charset="-128"/>
              <a:ea typeface="Yu Gothic UI" pitchFamily="34" charset="-128"/>
            </a:endParaRPr>
          </a:p>
          <a:p>
            <a:pPr marL="109728" indent="0"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В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2024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г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б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олее 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2 500 тыс. чел.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получили консультацию специалистов.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46503"/>
            <a:ext cx="8229600" cy="778098"/>
          </a:xfrm>
        </p:spPr>
        <p:txBody>
          <a:bodyPr/>
          <a:lstStyle/>
          <a:p>
            <a:pPr algn="ctr"/>
            <a:r>
              <a:rPr lang="ru-RU" b="0" dirty="0">
                <a:solidFill>
                  <a:srgbClr val="006600"/>
                </a:solidFill>
                <a:latin typeface="Yu Gothic UI" pitchFamily="34" charset="-128"/>
                <a:ea typeface="Yu Gothic UI" pitchFamily="34" charset="-128"/>
              </a:rPr>
              <a:t>Консультирование.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/>
          <a:lstStyle/>
          <a:p>
            <a:pPr marL="109728" indent="0" algn="ctr">
              <a:buNone/>
            </a:pPr>
            <a:endParaRPr lang="ru-RU" sz="1800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3" name="Рисунок 2" descr="1713380383143.jpg"/>
          <p:cNvPicPr>
            <a:picLocks noChangeAspect="1"/>
          </p:cNvPicPr>
          <p:nvPr/>
        </p:nvPicPr>
        <p:blipFill>
          <a:blip r:embed="rId2" cstate="print"/>
          <a:srcRect l="5882" r="1471"/>
          <a:stretch>
            <a:fillRect/>
          </a:stretch>
        </p:blipFill>
        <p:spPr>
          <a:xfrm>
            <a:off x="395536" y="476672"/>
            <a:ext cx="3808609" cy="2736304"/>
          </a:xfrm>
          <a:prstGeom prst="rect">
            <a:avLst/>
          </a:prstGeom>
        </p:spPr>
      </p:pic>
      <p:pic>
        <p:nvPicPr>
          <p:cNvPr id="5" name="Рисунок 4" descr="1713381075832.jpg"/>
          <p:cNvPicPr>
            <a:picLocks noChangeAspect="1"/>
          </p:cNvPicPr>
          <p:nvPr/>
        </p:nvPicPr>
        <p:blipFill>
          <a:blip r:embed="rId3" cstate="print"/>
          <a:srcRect t="19549"/>
          <a:stretch>
            <a:fillRect/>
          </a:stretch>
        </p:blipFill>
        <p:spPr>
          <a:xfrm>
            <a:off x="1043608" y="3429000"/>
            <a:ext cx="6984776" cy="3231113"/>
          </a:xfrm>
          <a:prstGeom prst="rect">
            <a:avLst/>
          </a:prstGeom>
        </p:spPr>
      </p:pic>
      <p:pic>
        <p:nvPicPr>
          <p:cNvPr id="6" name="Рисунок 5" descr="17133803832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88640"/>
            <a:ext cx="4538276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8"/>
          </a:xfrm>
        </p:spPr>
        <p:txBody>
          <a:bodyPr/>
          <a:lstStyle/>
          <a:p>
            <a:pPr marL="109728" indent="0">
              <a:buNone/>
            </a:pPr>
            <a:r>
              <a:rPr lang="ru-RU" sz="2400" dirty="0"/>
              <a:t>    </a:t>
            </a:r>
            <a:r>
              <a:rPr lang="ru-RU" sz="2400" dirty="0">
                <a:latin typeface="Yu Gothic UI" pitchFamily="34" charset="-128"/>
                <a:ea typeface="Yu Gothic UI" pitchFamily="34" charset="-128"/>
              </a:rPr>
              <a:t>Бесплатный центр социальной реабилитации</a:t>
            </a:r>
          </a:p>
          <a:p>
            <a:pPr marL="109728" indent="0">
              <a:buNone/>
            </a:pPr>
            <a:r>
              <a:rPr lang="ru-RU" sz="2400" dirty="0">
                <a:latin typeface="Yu Gothic UI" pitchFamily="34" charset="-128"/>
                <a:ea typeface="Yu Gothic UI" pitchFamily="34" charset="-128"/>
              </a:rPr>
              <a:t>                          </a:t>
            </a:r>
            <a:r>
              <a:rPr lang="ru-RU" sz="2400" b="1" dirty="0">
                <a:latin typeface="Yu Gothic UI" pitchFamily="34" charset="-128"/>
                <a:ea typeface="Yu Gothic UI" pitchFamily="34" charset="-128"/>
              </a:rPr>
              <a:t>«Новая Жизнь»</a:t>
            </a:r>
          </a:p>
          <a:p>
            <a:pPr marL="109728" indent="0">
              <a:buNone/>
            </a:pPr>
            <a:r>
              <a:rPr lang="ru-RU" sz="2000" dirty="0">
                <a:latin typeface="Yu Gothic UI" pitchFamily="34" charset="-128"/>
                <a:ea typeface="Yu Gothic UI" pitchFamily="34" charset="-128"/>
              </a:rPr>
              <a:t>      ( Кингисеппский р-н, </a:t>
            </a:r>
            <a:r>
              <a:rPr lang="ru-RU" sz="2000" b="1" dirty="0">
                <a:latin typeface="Yu Gothic UI" pitchFamily="34" charset="-128"/>
                <a:ea typeface="Yu Gothic UI" pitchFamily="34" charset="-128"/>
              </a:rPr>
              <a:t>д. Котлы </a:t>
            </a:r>
            <a:r>
              <a:rPr lang="ru-RU" sz="2000" dirty="0">
                <a:latin typeface="Yu Gothic UI" pitchFamily="34" charset="-128"/>
                <a:ea typeface="Yu Gothic UI" pitchFamily="34" charset="-128"/>
              </a:rPr>
              <a:t>и д. </a:t>
            </a:r>
            <a:r>
              <a:rPr lang="ru-RU" sz="2000" b="1" dirty="0">
                <a:latin typeface="Yu Gothic UI" pitchFamily="34" charset="-128"/>
                <a:ea typeface="Yu Gothic UI" pitchFamily="34" charset="-128"/>
              </a:rPr>
              <a:t>Преображенка</a:t>
            </a:r>
            <a:r>
              <a:rPr lang="ru-RU" sz="2000" dirty="0">
                <a:latin typeface="Yu Gothic UI" pitchFamily="34" charset="-128"/>
                <a:ea typeface="Yu Gothic UI" pitchFamily="34" charset="-128"/>
              </a:rPr>
              <a:t>.)</a:t>
            </a:r>
          </a:p>
          <a:p>
            <a:endParaRPr lang="ru-RU" dirty="0"/>
          </a:p>
          <a:p>
            <a:r>
              <a:rPr lang="ru-RU" dirty="0" smtClean="0"/>
              <a:t>                                    </a:t>
            </a:r>
          </a:p>
          <a:p>
            <a:r>
              <a:rPr lang="ru-RU" dirty="0" smtClean="0"/>
              <a:t>                                    </a:t>
            </a:r>
            <a:r>
              <a:rPr lang="ru-RU" dirty="0" smtClean="0">
                <a:latin typeface="Yu Gothic UI" pitchFamily="34" charset="-128"/>
                <a:ea typeface="Yu Gothic UI" pitchFamily="34" charset="-128"/>
              </a:rPr>
              <a:t>д.Преображенка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latin typeface="Yu Gothic UI" pitchFamily="34" charset="-128"/>
                <a:ea typeface="Yu Gothic UI" pitchFamily="34" charset="-128"/>
              </a:rPr>
              <a:t>Д.Котлы</a:t>
            </a:r>
            <a:endParaRPr lang="ru-RU" dirty="0">
              <a:latin typeface="Yu Gothic UI" pitchFamily="34" charset="-128"/>
              <a:ea typeface="Yu Gothic UI" pitchFamily="34" charset="-128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62069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>
                <a:solidFill>
                  <a:srgbClr val="006600"/>
                </a:solidFill>
                <a:latin typeface="Yu Gothic UI" pitchFamily="34" charset="-128"/>
                <a:ea typeface="Yu Gothic UI" pitchFamily="34" charset="-128"/>
              </a:rPr>
              <a:t>Реабилитация.</a:t>
            </a:r>
            <a:r>
              <a:rPr lang="ru-RU" b="0" dirty="0"/>
              <a:t> </a:t>
            </a:r>
          </a:p>
        </p:txBody>
      </p:sp>
      <p:pic>
        <p:nvPicPr>
          <p:cNvPr id="4" name="Рисунок 3" descr="1713380383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04864"/>
            <a:ext cx="4104456" cy="2736304"/>
          </a:xfrm>
          <a:prstGeom prst="rect">
            <a:avLst/>
          </a:prstGeom>
        </p:spPr>
      </p:pic>
      <p:pic>
        <p:nvPicPr>
          <p:cNvPr id="5" name="Рисунок 4" descr="1713380383218.jpg"/>
          <p:cNvPicPr>
            <a:picLocks noChangeAspect="1"/>
          </p:cNvPicPr>
          <p:nvPr/>
        </p:nvPicPr>
        <p:blipFill>
          <a:blip r:embed="rId3" cstate="print"/>
          <a:srcRect l="9796" t="34250" r="11373" b="5901"/>
          <a:stretch>
            <a:fillRect/>
          </a:stretch>
        </p:blipFill>
        <p:spPr>
          <a:xfrm>
            <a:off x="4644008" y="3933056"/>
            <a:ext cx="4295214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746750"/>
          </a:xfrm>
        </p:spPr>
        <p:txBody>
          <a:bodyPr>
            <a:normAutofit/>
          </a:bodyPr>
          <a:lstStyle/>
          <a:p>
            <a:endParaRPr lang="ru-RU" sz="2400" dirty="0"/>
          </a:p>
          <a:p>
            <a:r>
              <a:rPr lang="ru-RU" sz="2800" dirty="0">
                <a:latin typeface="Yu Gothic UI" pitchFamily="34" charset="-128"/>
                <a:ea typeface="Yu Gothic UI" pitchFamily="34" charset="-128"/>
              </a:rPr>
              <a:t>Курс реабилитации </a:t>
            </a:r>
            <a:r>
              <a:rPr lang="ru-RU" sz="2800" b="1" dirty="0">
                <a:latin typeface="Yu Gothic UI" pitchFamily="34" charset="-128"/>
                <a:ea typeface="Yu Gothic UI" pitchFamily="34" charset="-128"/>
              </a:rPr>
              <a:t>22</a:t>
            </a:r>
            <a:r>
              <a:rPr lang="ru-RU" sz="2800" dirty="0">
                <a:latin typeface="Yu Gothic UI" pitchFamily="34" charset="-128"/>
                <a:ea typeface="Yu Gothic UI" pitchFamily="34" charset="-128"/>
              </a:rPr>
              <a:t> месяца:</a:t>
            </a:r>
          </a:p>
          <a:p>
            <a:endParaRPr lang="ru-RU" sz="2800" dirty="0">
              <a:latin typeface="Yu Gothic UI" pitchFamily="34" charset="-128"/>
              <a:ea typeface="Yu Gothic UI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latin typeface="Yu Gothic UI" pitchFamily="34" charset="-128"/>
                <a:ea typeface="Yu Gothic UI" pitchFamily="34" charset="-128"/>
              </a:rPr>
              <a:t>Стационарная реабилитация-</a:t>
            </a:r>
            <a:r>
              <a:rPr lang="ru-RU" sz="2800" b="1" dirty="0">
                <a:latin typeface="Yu Gothic UI" pitchFamily="34" charset="-128"/>
                <a:ea typeface="Yu Gothic UI" pitchFamily="34" charset="-128"/>
              </a:rPr>
              <a:t>12</a:t>
            </a:r>
            <a:r>
              <a:rPr lang="ru-RU" sz="2800" dirty="0">
                <a:latin typeface="Yu Gothic UI" pitchFamily="34" charset="-128"/>
                <a:ea typeface="Yu Gothic UI" pitchFamily="34" charset="-128"/>
              </a:rPr>
              <a:t> мес.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latin typeface="Yu Gothic UI" pitchFamily="34" charset="-128"/>
                <a:ea typeface="Yu Gothic UI" pitchFamily="34" charset="-128"/>
              </a:rPr>
              <a:t>Стажировка- </a:t>
            </a:r>
            <a:r>
              <a:rPr lang="ru-RU" sz="2800" b="1" dirty="0">
                <a:latin typeface="Yu Gothic UI" pitchFamily="34" charset="-128"/>
                <a:ea typeface="Yu Gothic UI" pitchFamily="34" charset="-128"/>
              </a:rPr>
              <a:t>6</a:t>
            </a:r>
            <a:r>
              <a:rPr lang="ru-RU" sz="2800" dirty="0">
                <a:latin typeface="Yu Gothic UI" pitchFamily="34" charset="-128"/>
                <a:ea typeface="Yu Gothic UI" pitchFamily="34" charset="-128"/>
              </a:rPr>
              <a:t> мес.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latin typeface="Yu Gothic UI" pitchFamily="34" charset="-128"/>
                <a:ea typeface="Yu Gothic UI" pitchFamily="34" charset="-128"/>
              </a:rPr>
              <a:t>Адаптация- </a:t>
            </a:r>
            <a:r>
              <a:rPr lang="en-US" sz="2800" b="1" dirty="0" smtClean="0">
                <a:latin typeface="Yu Gothic UI" pitchFamily="34" charset="-128"/>
                <a:ea typeface="Yu Gothic UI" pitchFamily="34" charset="-128"/>
              </a:rPr>
              <a:t>4</a:t>
            </a:r>
            <a:r>
              <a:rPr lang="ru-RU" sz="2800" dirty="0" smtClean="0">
                <a:latin typeface="Yu Gothic UI" pitchFamily="34" charset="-128"/>
                <a:ea typeface="Yu Gothic UI" pitchFamily="34" charset="-128"/>
              </a:rPr>
              <a:t> </a:t>
            </a:r>
            <a:r>
              <a:rPr lang="ru-RU" sz="2800" dirty="0">
                <a:latin typeface="Yu Gothic UI" pitchFamily="34" charset="-128"/>
                <a:ea typeface="Yu Gothic UI" pitchFamily="34" charset="-128"/>
              </a:rPr>
              <a:t>мес.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>
              <a:latin typeface="Yu Gothic UI" pitchFamily="34" charset="-128"/>
              <a:ea typeface="Yu Gothic UI" pitchFamily="34" charset="-128"/>
            </a:endParaRPr>
          </a:p>
          <a:p>
            <a:r>
              <a:rPr lang="ru-RU" sz="2800" dirty="0">
                <a:latin typeface="Yu Gothic UI" pitchFamily="34" charset="-128"/>
                <a:ea typeface="Yu Gothic UI" pitchFamily="34" charset="-128"/>
              </a:rPr>
              <a:t>Реабилитационные мероприятия направлены на восстановление </a:t>
            </a:r>
            <a:r>
              <a:rPr lang="ru-RU" sz="2800" b="1" dirty="0">
                <a:latin typeface="Yu Gothic UI" pitchFamily="34" charset="-128"/>
                <a:ea typeface="Yu Gothic UI" pitchFamily="34" charset="-128"/>
              </a:rPr>
              <a:t>физического, психологического, духовного и социального здоровья граждан. </a:t>
            </a:r>
          </a:p>
          <a:p>
            <a:pPr algn="ctr"/>
            <a:endParaRPr lang="ru-RU" sz="2800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/>
          <a:lstStyle/>
          <a:p>
            <a:r>
              <a:rPr lang="ru-RU" dirty="0">
                <a:latin typeface="Yu Gothic UI" pitchFamily="34" charset="-128"/>
                <a:ea typeface="Yu Gothic UI" pitchFamily="34" charset="-128"/>
              </a:rPr>
              <a:t>В </a:t>
            </a:r>
            <a:r>
              <a:rPr lang="ru-RU" b="1" dirty="0" smtClean="0">
                <a:latin typeface="Yu Gothic UI" pitchFamily="34" charset="-128"/>
                <a:ea typeface="Yu Gothic UI" pitchFamily="34" charset="-128"/>
              </a:rPr>
              <a:t>2024</a:t>
            </a:r>
            <a:r>
              <a:rPr lang="ru-RU" dirty="0" smtClean="0">
                <a:latin typeface="Yu Gothic UI" pitchFamily="34" charset="-128"/>
                <a:ea typeface="Yu Gothic UI" pitchFamily="34" charset="-128"/>
              </a:rPr>
              <a:t> </a:t>
            </a:r>
            <a:r>
              <a:rPr lang="ru-RU" dirty="0">
                <a:latin typeface="Yu Gothic UI" pitchFamily="34" charset="-128"/>
                <a:ea typeface="Yu Gothic UI" pitchFamily="34" charset="-128"/>
              </a:rPr>
              <a:t>году </a:t>
            </a:r>
            <a:r>
              <a:rPr lang="ru-RU" dirty="0" smtClean="0">
                <a:latin typeface="Yu Gothic UI" pitchFamily="34" charset="-128"/>
                <a:ea typeface="Yu Gothic UI" pitchFamily="34" charset="-128"/>
              </a:rPr>
              <a:t>прибыли на программу более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90 </a:t>
            </a:r>
            <a:r>
              <a:rPr lang="ru-RU" dirty="0">
                <a:latin typeface="Yu Gothic UI" pitchFamily="34" charset="-128"/>
                <a:ea typeface="Yu Gothic UI" pitchFamily="34" charset="-128"/>
              </a:rPr>
              <a:t>чел.</a:t>
            </a:r>
          </a:p>
          <a:p>
            <a:r>
              <a:rPr lang="ru-RU" dirty="0">
                <a:latin typeface="Yu Gothic UI" pitchFamily="34" charset="-128"/>
                <a:ea typeface="Yu Gothic UI" pitchFamily="34" charset="-128"/>
              </a:rPr>
              <a:t>Закончили курс реабилитации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17 </a:t>
            </a:r>
            <a:r>
              <a:rPr lang="ru-RU" dirty="0">
                <a:latin typeface="Yu Gothic UI" pitchFamily="34" charset="-128"/>
                <a:ea typeface="Yu Gothic UI" pitchFamily="34" charset="-128"/>
              </a:rPr>
              <a:t>чел.</a:t>
            </a:r>
          </a:p>
          <a:p>
            <a:r>
              <a:rPr lang="ru-RU" dirty="0">
                <a:latin typeface="Yu Gothic UI" pitchFamily="34" charset="-128"/>
                <a:ea typeface="Yu Gothic UI" pitchFamily="34" charset="-128"/>
              </a:rPr>
              <a:t>На сегодняшний день в центре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itchFamily="34" charset="-128"/>
                <a:ea typeface="Yu Gothic UI" pitchFamily="34" charset="-128"/>
              </a:rPr>
              <a:t>69</a:t>
            </a:r>
            <a:r>
              <a:rPr lang="ru-RU" dirty="0" smtClean="0">
                <a:latin typeface="Yu Gothic UI" pitchFamily="34" charset="-128"/>
                <a:ea typeface="Yu Gothic UI" pitchFamily="34" charset="-128"/>
              </a:rPr>
              <a:t> человек </a:t>
            </a:r>
            <a:r>
              <a:rPr lang="ru-RU" dirty="0">
                <a:latin typeface="Yu Gothic UI" pitchFamily="34" charset="-128"/>
                <a:ea typeface="Yu Gothic UI" pitchFamily="34" charset="-128"/>
              </a:rPr>
              <a:t>проходит реабилитацию.</a:t>
            </a:r>
          </a:p>
          <a:p>
            <a:endParaRPr lang="ru-RU" dirty="0"/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3" name="Рисунок 2" descr="17133803831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420888"/>
            <a:ext cx="3104906" cy="2520280"/>
          </a:xfrm>
          <a:prstGeom prst="rect">
            <a:avLst/>
          </a:prstGeom>
        </p:spPr>
      </p:pic>
      <p:pic>
        <p:nvPicPr>
          <p:cNvPr id="4" name="Рисунок 3" descr="1713380383205.jpg"/>
          <p:cNvPicPr>
            <a:picLocks noChangeAspect="1"/>
          </p:cNvPicPr>
          <p:nvPr/>
        </p:nvPicPr>
        <p:blipFill>
          <a:blip r:embed="rId3" cstate="print"/>
          <a:srcRect t="10101" b="16400"/>
          <a:stretch>
            <a:fillRect/>
          </a:stretch>
        </p:blipFill>
        <p:spPr>
          <a:xfrm>
            <a:off x="3069350" y="2924944"/>
            <a:ext cx="3302850" cy="3642765"/>
          </a:xfrm>
          <a:prstGeom prst="rect">
            <a:avLst/>
          </a:prstGeom>
        </p:spPr>
      </p:pic>
      <p:pic>
        <p:nvPicPr>
          <p:cNvPr id="5" name="Рисунок 4" descr="1713380383212.jpg"/>
          <p:cNvPicPr>
            <a:picLocks noChangeAspect="1"/>
          </p:cNvPicPr>
          <p:nvPr/>
        </p:nvPicPr>
        <p:blipFill>
          <a:blip r:embed="rId4" cstate="print"/>
          <a:srcRect t="16254"/>
          <a:stretch>
            <a:fillRect/>
          </a:stretch>
        </p:blipFill>
        <p:spPr>
          <a:xfrm>
            <a:off x="6336704" y="2492896"/>
            <a:ext cx="2699792" cy="33927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71338038317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836712"/>
            <a:ext cx="3630594" cy="22322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6071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          </a:t>
            </a:r>
            <a:r>
              <a:rPr lang="ru-RU" dirty="0">
                <a:solidFill>
                  <a:srgbClr val="006600"/>
                </a:solidFill>
                <a:latin typeface="Yu Gothic UI" pitchFamily="34" charset="-128"/>
                <a:ea typeface="Yu Gothic UI" pitchFamily="34" charset="-128"/>
              </a:rPr>
              <a:t>д. Котлы</a:t>
            </a:r>
          </a:p>
        </p:txBody>
      </p:sp>
      <p:pic>
        <p:nvPicPr>
          <p:cNvPr id="9" name="Рисунок 8" descr="17133803831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356992"/>
            <a:ext cx="2376264" cy="2376264"/>
          </a:xfrm>
          <a:prstGeom prst="rect">
            <a:avLst/>
          </a:prstGeom>
        </p:spPr>
      </p:pic>
      <p:pic>
        <p:nvPicPr>
          <p:cNvPr id="10" name="Рисунок 9" descr="1713380383194.jpg"/>
          <p:cNvPicPr>
            <a:picLocks noChangeAspect="1"/>
          </p:cNvPicPr>
          <p:nvPr/>
        </p:nvPicPr>
        <p:blipFill>
          <a:blip r:embed="rId5" cstate="print"/>
          <a:srcRect t="16667" b="25987"/>
          <a:stretch>
            <a:fillRect/>
          </a:stretch>
        </p:blipFill>
        <p:spPr>
          <a:xfrm>
            <a:off x="4499992" y="836712"/>
            <a:ext cx="3960440" cy="2271162"/>
          </a:xfrm>
          <a:prstGeom prst="rect">
            <a:avLst/>
          </a:prstGeom>
        </p:spPr>
      </p:pic>
      <p:pic>
        <p:nvPicPr>
          <p:cNvPr id="11" name="Рисунок 10" descr="1713380383137.jpg"/>
          <p:cNvPicPr>
            <a:picLocks noChangeAspect="1"/>
          </p:cNvPicPr>
          <p:nvPr/>
        </p:nvPicPr>
        <p:blipFill>
          <a:blip r:embed="rId6" cstate="print"/>
          <a:srcRect t="28240"/>
          <a:stretch>
            <a:fillRect/>
          </a:stretch>
        </p:blipFill>
        <p:spPr>
          <a:xfrm>
            <a:off x="2771800" y="3367994"/>
            <a:ext cx="6192688" cy="333290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368</TotalTime>
  <Words>256</Words>
  <Application>Microsoft Office PowerPoint</Application>
  <PresentationFormat>Экран (4:3)</PresentationFormat>
  <Paragraphs>79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Слайд 1</vt:lpstr>
      <vt:lpstr>Фонд ведёт работу по следующим направлениям:</vt:lpstr>
      <vt:lpstr>Информирование.</vt:lpstr>
      <vt:lpstr>Консультирование. </vt:lpstr>
      <vt:lpstr>Слайд 5</vt:lpstr>
      <vt:lpstr>Реабилитация. </vt:lpstr>
      <vt:lpstr>Слайд 7</vt:lpstr>
      <vt:lpstr>Слайд 8</vt:lpstr>
      <vt:lpstr>                   д. Котлы</vt:lpstr>
      <vt:lpstr>            д.Преображенка</vt:lpstr>
      <vt:lpstr>Ежегодный праздник  «День центра»</vt:lpstr>
      <vt:lpstr>Слайд 12</vt:lpstr>
      <vt:lpstr>Работа Фонда за эти годы отмечена многими благодарностями и наградами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MSI1</cp:lastModifiedBy>
  <cp:revision>46</cp:revision>
  <dcterms:created xsi:type="dcterms:W3CDTF">2024-04-17T13:11:36Z</dcterms:created>
  <dcterms:modified xsi:type="dcterms:W3CDTF">2024-09-08T20:07:02Z</dcterms:modified>
</cp:coreProperties>
</file>