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28" r:id="rId1"/>
  </p:sldMasterIdLst>
  <p:notesMasterIdLst>
    <p:notesMasterId r:id="rId16"/>
  </p:notesMasterIdLst>
  <p:sldIdLst>
    <p:sldId id="256" r:id="rId2"/>
    <p:sldId id="257" r:id="rId3"/>
    <p:sldId id="258" r:id="rId4"/>
    <p:sldId id="259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00"/>
    <a:srgbClr val="33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2" autoAdjust="0"/>
    <p:restoredTop sz="94673" autoAdjust="0"/>
  </p:normalViewPr>
  <p:slideViewPr>
    <p:cSldViewPr>
      <p:cViewPr varScale="1">
        <p:scale>
          <a:sx n="85" d="100"/>
          <a:sy n="85" d="100"/>
        </p:scale>
        <p:origin x="1554" y="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B200F1D-FC6D-45C4-93F0-9F7AEE74CCCE}" type="datetimeFigureOut">
              <a:rPr lang="ru-RU" smtClean="0"/>
              <a:pPr/>
              <a:t>07.11.2024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188327D-2A70-4B1C-A2FA-4A91C81A972E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88327D-2A70-4B1C-A2FA-4A91C81A972E}" type="slidenum">
              <a:rPr lang="ru-RU" smtClean="0"/>
              <a:pPr/>
              <a:t>9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88327D-2A70-4B1C-A2FA-4A91C81A972E}" type="slidenum">
              <a:rPr lang="ru-RU" smtClean="0"/>
              <a:pPr/>
              <a:t>10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ый треугольник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/>
              <a:t>Образец подзаголовка</a:t>
            </a:r>
            <a:endParaRPr kumimoji="0" lang="en-US"/>
          </a:p>
        </p:txBody>
      </p:sp>
      <p:grpSp>
        <p:nvGrpSpPr>
          <p:cNvPr id="2" name="Группа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Полилиния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8" name="Полилиния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1" name="Полилиния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/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Прямая соединительная линия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02369CFE-2B1B-4699-93B5-EAD03753723A}" type="datetimeFigureOut">
              <a:rPr lang="ru-RU" smtClean="0"/>
              <a:pPr/>
              <a:t>07.11.2024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3EEC6809-2D55-4BAF-9153-0494F05054F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369CFE-2B1B-4699-93B5-EAD03753723A}" type="datetimeFigureOut">
              <a:rPr lang="ru-RU" smtClean="0"/>
              <a:pPr/>
              <a:t>07.11.2024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EC6809-2D55-4BAF-9153-0494F05054F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369CFE-2B1B-4699-93B5-EAD03753723A}" type="datetimeFigureOut">
              <a:rPr lang="ru-RU" smtClean="0"/>
              <a:pPr/>
              <a:t>07.11.2024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EC6809-2D55-4BAF-9153-0494F05054F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369CFE-2B1B-4699-93B5-EAD03753723A}" type="datetimeFigureOut">
              <a:rPr lang="ru-RU" smtClean="0"/>
              <a:pPr/>
              <a:t>07.11.2024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EC6809-2D55-4BAF-9153-0494F05054F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369CFE-2B1B-4699-93B5-EAD03753723A}" type="datetimeFigureOut">
              <a:rPr lang="ru-RU" smtClean="0"/>
              <a:pPr/>
              <a:t>07.11.2024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EC6809-2D55-4BAF-9153-0494F05054F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Нашивка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  <p:sp>
        <p:nvSpPr>
          <p:cNvPr id="8" name="Нашивка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369CFE-2B1B-4699-93B5-EAD03753723A}" type="datetimeFigureOut">
              <a:rPr lang="ru-RU" smtClean="0"/>
              <a:pPr/>
              <a:t>07.11.2024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EC6809-2D55-4BAF-9153-0494F05054F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369CFE-2B1B-4699-93B5-EAD03753723A}" type="datetimeFigureOut">
              <a:rPr lang="ru-RU" smtClean="0"/>
              <a:pPr/>
              <a:t>07.11.2024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EC6809-2D55-4BAF-9153-0494F05054F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369CFE-2B1B-4699-93B5-EAD03753723A}" type="datetimeFigureOut">
              <a:rPr lang="ru-RU" smtClean="0"/>
              <a:pPr/>
              <a:t>07.11.2024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EC6809-2D55-4BAF-9153-0494F05054F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369CFE-2B1B-4699-93B5-EAD03753723A}" type="datetimeFigureOut">
              <a:rPr lang="ru-RU" smtClean="0"/>
              <a:pPr/>
              <a:t>07.11.2024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EC6809-2D55-4BAF-9153-0494F05054F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/>
          <a:p>
            <a:fld id="{02369CFE-2B1B-4699-93B5-EAD03753723A}" type="datetimeFigureOut">
              <a:rPr lang="ru-RU" smtClean="0"/>
              <a:pPr/>
              <a:t>07.11.2024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EC6809-2D55-4BAF-9153-0494F05054F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/>
              <a:t>Вставка рисунка</a:t>
            </a:r>
            <a:endParaRPr kumimoji="0" lang="en-US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02369CFE-2B1B-4699-93B5-EAD03753723A}" type="datetimeFigureOut">
              <a:rPr lang="ru-RU" smtClean="0"/>
              <a:pPr/>
              <a:t>07.11.2024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3EEC6809-2D55-4BAF-9153-0494F05054F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оугольный треугольник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Нашивка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  <p:sp>
        <p:nvSpPr>
          <p:cNvPr id="13" name="Нашивка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олилиния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олилиния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ямоугольный треугольник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/>
              <a:t>Образец текста</a:t>
            </a:r>
          </a:p>
          <a:p>
            <a:pPr lvl="1" eaLnBrk="1" latinLnBrk="0" hangingPunct="1"/>
            <a:r>
              <a:rPr kumimoji="0" lang="ru-RU"/>
              <a:t>Второй уровень</a:t>
            </a:r>
          </a:p>
          <a:p>
            <a:pPr lvl="2" eaLnBrk="1" latinLnBrk="0" hangingPunct="1"/>
            <a:r>
              <a:rPr kumimoji="0" lang="ru-RU"/>
              <a:t>Третий уровень</a:t>
            </a:r>
          </a:p>
          <a:p>
            <a:pPr lvl="3" eaLnBrk="1" latinLnBrk="0" hangingPunct="1"/>
            <a:r>
              <a:rPr kumimoji="0" lang="ru-RU"/>
              <a:t>Четвертый уровень</a:t>
            </a:r>
          </a:p>
          <a:p>
            <a:pPr lvl="4" eaLnBrk="1" latinLnBrk="0" hangingPunct="1"/>
            <a:r>
              <a:rPr kumimoji="0" lang="ru-RU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02369CFE-2B1B-4699-93B5-EAD03753723A}" type="datetimeFigureOut">
              <a:rPr lang="ru-RU" smtClean="0"/>
              <a:pPr/>
              <a:t>07.11.2024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3EEC6809-2D55-4BAF-9153-0494F05054FB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29" r:id="rId1"/>
    <p:sldLayoutId id="2147483830" r:id="rId2"/>
    <p:sldLayoutId id="2147483831" r:id="rId3"/>
    <p:sldLayoutId id="2147483832" r:id="rId4"/>
    <p:sldLayoutId id="2147483833" r:id="rId5"/>
    <p:sldLayoutId id="2147483834" r:id="rId6"/>
    <p:sldLayoutId id="2147483835" r:id="rId7"/>
    <p:sldLayoutId id="2147483836" r:id="rId8"/>
    <p:sldLayoutId id="2147483837" r:id="rId9"/>
    <p:sldLayoutId id="2147483838" r:id="rId10"/>
    <p:sldLayoutId id="2147483839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-72008" y="476673"/>
            <a:ext cx="8964488" cy="1224135"/>
          </a:xfrm>
        </p:spPr>
        <p:txBody>
          <a:bodyPr>
            <a:normAutofit/>
          </a:bodyPr>
          <a:lstStyle/>
          <a:p>
            <a:pPr algn="ctr"/>
            <a:r>
              <a:rPr lang="ru-RU" sz="2200" dirty="0">
                <a:solidFill>
                  <a:srgbClr val="336600"/>
                </a:solidFill>
                <a:latin typeface="Yu Gothic UI" pitchFamily="34" charset="-128"/>
                <a:ea typeface="Yu Gothic UI" pitchFamily="34" charset="-128"/>
              </a:rPr>
              <a:t>Благотворительный фонд развития социальных программ </a:t>
            </a:r>
          </a:p>
          <a:p>
            <a:pPr algn="ctr"/>
            <a:r>
              <a:rPr lang="ru-RU" dirty="0">
                <a:solidFill>
                  <a:srgbClr val="336600"/>
                </a:solidFill>
                <a:latin typeface="Yu Gothic UI" pitchFamily="34" charset="-128"/>
                <a:ea typeface="Yu Gothic UI" pitchFamily="34" charset="-128"/>
              </a:rPr>
              <a:t>«Новая Жизнь»</a:t>
            </a:r>
          </a:p>
        </p:txBody>
      </p:sp>
      <p:pic>
        <p:nvPicPr>
          <p:cNvPr id="5" name="Рисунок 4" descr="171338038329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259632" y="1268760"/>
            <a:ext cx="6768752" cy="3807423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1713380383159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rcRect t="35437"/>
          <a:stretch>
            <a:fillRect/>
          </a:stretch>
        </p:blipFill>
        <p:spPr>
          <a:xfrm>
            <a:off x="323528" y="1052736"/>
            <a:ext cx="3048000" cy="1967880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76071"/>
          </a:xfrm>
        </p:spPr>
        <p:txBody>
          <a:bodyPr>
            <a:normAutofit fontScale="90000"/>
          </a:bodyPr>
          <a:lstStyle/>
          <a:p>
            <a:r>
              <a:rPr lang="ru-RU" dirty="0"/>
              <a:t>            </a:t>
            </a:r>
            <a:r>
              <a:rPr lang="ru-RU" dirty="0" err="1">
                <a:solidFill>
                  <a:srgbClr val="006600"/>
                </a:solidFill>
                <a:latin typeface="Yu Gothic UI" pitchFamily="34" charset="-128"/>
                <a:ea typeface="Yu Gothic UI" pitchFamily="34" charset="-128"/>
              </a:rPr>
              <a:t>д.Преображенка</a:t>
            </a:r>
            <a:endParaRPr lang="ru-RU" dirty="0">
              <a:solidFill>
                <a:srgbClr val="006600"/>
              </a:solidFill>
              <a:latin typeface="Yu Gothic UI" pitchFamily="34" charset="-128"/>
              <a:ea typeface="Yu Gothic UI" pitchFamily="34" charset="-128"/>
            </a:endParaRPr>
          </a:p>
        </p:txBody>
      </p:sp>
      <p:pic>
        <p:nvPicPr>
          <p:cNvPr id="5" name="Рисунок 4" descr="1713380383170.jpg"/>
          <p:cNvPicPr>
            <a:picLocks noChangeAspect="1"/>
          </p:cNvPicPr>
          <p:nvPr/>
        </p:nvPicPr>
        <p:blipFill>
          <a:blip r:embed="rId4" cstate="print"/>
          <a:srcRect r="10226" b="10226"/>
          <a:stretch>
            <a:fillRect/>
          </a:stretch>
        </p:blipFill>
        <p:spPr>
          <a:xfrm>
            <a:off x="323528" y="3356992"/>
            <a:ext cx="2736304" cy="2736304"/>
          </a:xfrm>
          <a:prstGeom prst="rect">
            <a:avLst/>
          </a:prstGeom>
        </p:spPr>
      </p:pic>
      <p:pic>
        <p:nvPicPr>
          <p:cNvPr id="6" name="Рисунок 5" descr="1713380383164.jpg"/>
          <p:cNvPicPr>
            <a:picLocks noChangeAspect="1"/>
          </p:cNvPicPr>
          <p:nvPr/>
        </p:nvPicPr>
        <p:blipFill>
          <a:blip r:embed="rId5" cstate="print"/>
          <a:srcRect t="32353"/>
          <a:stretch>
            <a:fillRect/>
          </a:stretch>
        </p:blipFill>
        <p:spPr>
          <a:xfrm>
            <a:off x="3851920" y="908720"/>
            <a:ext cx="4399794" cy="2232248"/>
          </a:xfrm>
          <a:prstGeom prst="rect">
            <a:avLst/>
          </a:prstGeom>
        </p:spPr>
      </p:pic>
      <p:pic>
        <p:nvPicPr>
          <p:cNvPr id="7" name="Рисунок 6" descr="1713380383132.jpg"/>
          <p:cNvPicPr>
            <a:picLocks noChangeAspect="1"/>
          </p:cNvPicPr>
          <p:nvPr/>
        </p:nvPicPr>
        <p:blipFill>
          <a:blip r:embed="rId6" cstate="print"/>
          <a:srcRect t="16450"/>
          <a:stretch>
            <a:fillRect/>
          </a:stretch>
        </p:blipFill>
        <p:spPr>
          <a:xfrm>
            <a:off x="3275855" y="3356992"/>
            <a:ext cx="5730791" cy="3168352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1713382677858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r="13951" b="17187"/>
          <a:stretch>
            <a:fillRect/>
          </a:stretch>
        </p:blipFill>
        <p:spPr>
          <a:xfrm>
            <a:off x="251520" y="1484784"/>
            <a:ext cx="3817406" cy="2448272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>
                <a:solidFill>
                  <a:srgbClr val="006600"/>
                </a:solidFill>
                <a:latin typeface="Yu Gothic UI" pitchFamily="34" charset="-128"/>
                <a:ea typeface="Yu Gothic UI" pitchFamily="34" charset="-128"/>
              </a:rPr>
              <a:t>Ежегодный праздник </a:t>
            </a:r>
            <a:br>
              <a:rPr lang="ru-RU" dirty="0">
                <a:solidFill>
                  <a:srgbClr val="006600"/>
                </a:solidFill>
                <a:latin typeface="Yu Gothic UI" pitchFamily="34" charset="-128"/>
                <a:ea typeface="Yu Gothic UI" pitchFamily="34" charset="-128"/>
              </a:rPr>
            </a:br>
            <a:r>
              <a:rPr lang="ru-RU" dirty="0">
                <a:solidFill>
                  <a:srgbClr val="006600"/>
                </a:solidFill>
                <a:latin typeface="Yu Gothic UI" pitchFamily="34" charset="-128"/>
                <a:ea typeface="Yu Gothic UI" pitchFamily="34" charset="-128"/>
              </a:rPr>
              <a:t>«День центра»</a:t>
            </a:r>
          </a:p>
        </p:txBody>
      </p:sp>
      <p:pic>
        <p:nvPicPr>
          <p:cNvPr id="5" name="Рисунок 4" descr="1713382677875.jpg"/>
          <p:cNvPicPr>
            <a:picLocks noChangeAspect="1"/>
          </p:cNvPicPr>
          <p:nvPr/>
        </p:nvPicPr>
        <p:blipFill>
          <a:blip r:embed="rId3" cstate="print"/>
          <a:srcRect l="1963" t="15446" r="12201" b="6277"/>
          <a:stretch>
            <a:fillRect/>
          </a:stretch>
        </p:blipFill>
        <p:spPr>
          <a:xfrm>
            <a:off x="4211960" y="1412776"/>
            <a:ext cx="4176464" cy="2538117"/>
          </a:xfrm>
          <a:prstGeom prst="rect">
            <a:avLst/>
          </a:prstGeom>
        </p:spPr>
      </p:pic>
      <p:pic>
        <p:nvPicPr>
          <p:cNvPr id="6" name="Рисунок 5" descr="1713382677863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51520" y="4077072"/>
            <a:ext cx="3024336" cy="2015437"/>
          </a:xfrm>
          <a:prstGeom prst="rect">
            <a:avLst/>
          </a:prstGeom>
        </p:spPr>
      </p:pic>
      <p:pic>
        <p:nvPicPr>
          <p:cNvPr id="7" name="Рисунок 6" descr="1713382677869.jpg"/>
          <p:cNvPicPr>
            <a:picLocks noChangeAspect="1"/>
          </p:cNvPicPr>
          <p:nvPr/>
        </p:nvPicPr>
        <p:blipFill>
          <a:blip r:embed="rId5" cstate="print"/>
          <a:srcRect l="5113" t="38657" r="7814"/>
          <a:stretch>
            <a:fillRect/>
          </a:stretch>
        </p:blipFill>
        <p:spPr>
          <a:xfrm>
            <a:off x="3347864" y="4077072"/>
            <a:ext cx="5616624" cy="2636912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57200" y="260648"/>
            <a:ext cx="8229600" cy="5746643"/>
          </a:xfrm>
        </p:spPr>
        <p:txBody>
          <a:bodyPr/>
          <a:lstStyle/>
          <a:p>
            <a:pPr marL="109728" indent="0">
              <a:buNone/>
            </a:pPr>
            <a:r>
              <a:rPr lang="ru-RU" dirty="0">
                <a:latin typeface="Yu Gothic UI" pitchFamily="34" charset="-128"/>
                <a:ea typeface="Yu Gothic UI" pitchFamily="34" charset="-128"/>
              </a:rPr>
              <a:t>За время работы центра, помощь в преодолении зависимости получили</a:t>
            </a:r>
            <a:r>
              <a:rPr lang="en-US" dirty="0">
                <a:latin typeface="Yu Gothic UI" pitchFamily="34" charset="-128"/>
                <a:ea typeface="Yu Gothic UI" pitchFamily="34" charset="-128"/>
              </a:rPr>
              <a:t> </a:t>
            </a:r>
            <a:r>
              <a:rPr lang="ru-RU" dirty="0">
                <a:latin typeface="Yu Gothic UI" pitchFamily="34" charset="-128"/>
                <a:ea typeface="Yu Gothic UI" pitchFamily="34" charset="-128"/>
              </a:rPr>
              <a:t>более- 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Yu Gothic UI" pitchFamily="34" charset="-128"/>
                <a:ea typeface="Yu Gothic UI" pitchFamily="34" charset="-128"/>
              </a:rPr>
              <a:t>10500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Yu Gothic UI" pitchFamily="34" charset="-128"/>
                <a:ea typeface="Yu Gothic UI" pitchFamily="34" charset="-128"/>
              </a:rPr>
              <a:t> чел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Yu Gothic UI" pitchFamily="34" charset="-128"/>
                <a:ea typeface="Yu Gothic UI" pitchFamily="34" charset="-128"/>
              </a:rPr>
              <a:t>.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Yu Gothic UI" pitchFamily="34" charset="-128"/>
                <a:ea typeface="Yu Gothic UI" pitchFamily="34" charset="-128"/>
              </a:rPr>
              <a:t> </a:t>
            </a:r>
            <a:r>
              <a:rPr lang="ru-RU" dirty="0">
                <a:latin typeface="Yu Gothic UI" pitchFamily="34" charset="-128"/>
                <a:ea typeface="Yu Gothic UI" pitchFamily="34" charset="-128"/>
              </a:rPr>
              <a:t> Создано более 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Yu Gothic UI" pitchFamily="34" charset="-128"/>
                <a:ea typeface="Yu Gothic UI" pitchFamily="34" charset="-128"/>
              </a:rPr>
              <a:t>750</a:t>
            </a:r>
            <a:r>
              <a:rPr lang="ru-RU" dirty="0">
                <a:latin typeface="Yu Gothic UI" pitchFamily="34" charset="-128"/>
                <a:ea typeface="Yu Gothic UI" pitchFamily="34" charset="-128"/>
              </a:rPr>
              <a:t> семей. </a:t>
            </a:r>
          </a:p>
          <a:p>
            <a:pPr marL="109728" indent="0">
              <a:buNone/>
            </a:pPr>
            <a:r>
              <a:rPr lang="ru-RU" dirty="0">
                <a:latin typeface="Yu Gothic UI" pitchFamily="34" charset="-128"/>
                <a:ea typeface="Yu Gothic UI" pitchFamily="34" charset="-128"/>
              </a:rPr>
              <a:t>Родилось более 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Yu Gothic UI" pitchFamily="34" charset="-128"/>
                <a:ea typeface="Yu Gothic UI" pitchFamily="34" charset="-128"/>
              </a:rPr>
              <a:t>1000</a:t>
            </a:r>
            <a:r>
              <a:rPr lang="ru-RU" dirty="0">
                <a:latin typeface="Yu Gothic UI" pitchFamily="34" charset="-128"/>
                <a:ea typeface="Yu Gothic UI" pitchFamily="34" charset="-128"/>
              </a:rPr>
              <a:t> здоровых детей.</a:t>
            </a:r>
          </a:p>
          <a:p>
            <a:pPr algn="ctr"/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" name="Рисунок 2" descr="1713383173554.jpg"/>
          <p:cNvPicPr>
            <a:picLocks noChangeAspect="1"/>
          </p:cNvPicPr>
          <p:nvPr/>
        </p:nvPicPr>
        <p:blipFill>
          <a:blip r:embed="rId2" cstate="print"/>
          <a:srcRect l="13601" t="24800" r="17800" b="13251"/>
          <a:stretch>
            <a:fillRect/>
          </a:stretch>
        </p:blipFill>
        <p:spPr>
          <a:xfrm>
            <a:off x="83095" y="1988840"/>
            <a:ext cx="3408785" cy="4104456"/>
          </a:xfrm>
          <a:prstGeom prst="rect">
            <a:avLst/>
          </a:prstGeom>
        </p:spPr>
      </p:pic>
      <p:pic>
        <p:nvPicPr>
          <p:cNvPr id="4" name="Рисунок 3" descr="1713383173560.jpg"/>
          <p:cNvPicPr>
            <a:picLocks noChangeAspect="1"/>
          </p:cNvPicPr>
          <p:nvPr/>
        </p:nvPicPr>
        <p:blipFill>
          <a:blip r:embed="rId3" cstate="print"/>
          <a:srcRect l="13834" t="4890" r="14534"/>
          <a:stretch>
            <a:fillRect/>
          </a:stretch>
        </p:blipFill>
        <p:spPr>
          <a:xfrm>
            <a:off x="6660232" y="1196752"/>
            <a:ext cx="2304256" cy="4201928"/>
          </a:xfrm>
          <a:prstGeom prst="rect">
            <a:avLst/>
          </a:prstGeom>
        </p:spPr>
      </p:pic>
      <p:pic>
        <p:nvPicPr>
          <p:cNvPr id="5" name="Рисунок 4" descr="1713383173572.jpg"/>
          <p:cNvPicPr>
            <a:picLocks noChangeAspect="1"/>
          </p:cNvPicPr>
          <p:nvPr/>
        </p:nvPicPr>
        <p:blipFill>
          <a:blip r:embed="rId4" cstate="print"/>
          <a:srcRect l="11517" t="24150" r="813" b="4851"/>
          <a:stretch>
            <a:fillRect/>
          </a:stretch>
        </p:blipFill>
        <p:spPr>
          <a:xfrm>
            <a:off x="1979712" y="3717032"/>
            <a:ext cx="3096344" cy="2960976"/>
          </a:xfrm>
          <a:prstGeom prst="rect">
            <a:avLst/>
          </a:prstGeom>
        </p:spPr>
      </p:pic>
      <p:pic>
        <p:nvPicPr>
          <p:cNvPr id="6" name="Рисунок 5" descr="1713383384838.jpg"/>
          <p:cNvPicPr>
            <a:picLocks noChangeAspect="1"/>
          </p:cNvPicPr>
          <p:nvPr/>
        </p:nvPicPr>
        <p:blipFill>
          <a:blip r:embed="rId5" cstate="print"/>
          <a:srcRect t="17450"/>
          <a:stretch>
            <a:fillRect/>
          </a:stretch>
        </p:blipFill>
        <p:spPr>
          <a:xfrm>
            <a:off x="4860032" y="2708920"/>
            <a:ext cx="2387571" cy="3533318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1713380383325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156176" y="2060848"/>
            <a:ext cx="1836204" cy="2448272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67544" y="548680"/>
            <a:ext cx="82296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>
                <a:solidFill>
                  <a:srgbClr val="006600"/>
                </a:solidFill>
                <a:latin typeface="Yu Gothic UI" pitchFamily="34" charset="-128"/>
                <a:ea typeface="Yu Gothic UI" pitchFamily="34" charset="-128"/>
              </a:rPr>
              <a:t>Работа Фонда за эти годы отмечена многими благодарностями и наградами</a:t>
            </a:r>
          </a:p>
        </p:txBody>
      </p:sp>
      <p:pic>
        <p:nvPicPr>
          <p:cNvPr id="5" name="Рисунок 4" descr="1713383811350.jpg"/>
          <p:cNvPicPr>
            <a:picLocks noChangeAspect="1"/>
          </p:cNvPicPr>
          <p:nvPr/>
        </p:nvPicPr>
        <p:blipFill>
          <a:blip r:embed="rId3" cstate="print"/>
          <a:srcRect r="3915"/>
          <a:stretch>
            <a:fillRect/>
          </a:stretch>
        </p:blipFill>
        <p:spPr>
          <a:xfrm>
            <a:off x="2987824" y="1988840"/>
            <a:ext cx="2699436" cy="3960440"/>
          </a:xfrm>
          <a:prstGeom prst="rect">
            <a:avLst/>
          </a:prstGeom>
        </p:spPr>
      </p:pic>
      <p:pic>
        <p:nvPicPr>
          <p:cNvPr id="7" name="Рисунок 6" descr="1713383811366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80098" y="2060848"/>
            <a:ext cx="2635718" cy="3744416"/>
          </a:xfrm>
          <a:prstGeom prst="rect">
            <a:avLst/>
          </a:prstGeom>
        </p:spPr>
      </p:pic>
      <p:pic>
        <p:nvPicPr>
          <p:cNvPr id="8" name="Рисунок 7" descr="1713383811344.jpg"/>
          <p:cNvPicPr>
            <a:picLocks noChangeAspect="1"/>
          </p:cNvPicPr>
          <p:nvPr/>
        </p:nvPicPr>
        <p:blipFill>
          <a:blip r:embed="rId5" cstate="print"/>
          <a:srcRect l="20863" t="19550" r="9051" b="4851"/>
          <a:stretch>
            <a:fillRect/>
          </a:stretch>
        </p:blipFill>
        <p:spPr>
          <a:xfrm>
            <a:off x="5868144" y="4581128"/>
            <a:ext cx="2592288" cy="2097132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57200" y="980728"/>
            <a:ext cx="8229600" cy="5760640"/>
          </a:xfrm>
        </p:spPr>
        <p:txBody>
          <a:bodyPr>
            <a:normAutofit fontScale="62500" lnSpcReduction="20000"/>
          </a:bodyPr>
          <a:lstStyle/>
          <a:p>
            <a:pPr marL="109728" indent="0">
              <a:buNone/>
            </a:pPr>
            <a:endParaRPr lang="ru-RU" dirty="0"/>
          </a:p>
          <a:p>
            <a:endParaRPr lang="ru-RU" dirty="0"/>
          </a:p>
          <a:p>
            <a:endParaRPr lang="ru-RU" dirty="0"/>
          </a:p>
          <a:p>
            <a:pPr>
              <a:buNone/>
            </a:pPr>
            <a:r>
              <a:rPr lang="ru-RU" sz="4200" dirty="0">
                <a:latin typeface="Yu Gothic UI" pitchFamily="34" charset="-128"/>
                <a:ea typeface="Yu Gothic UI" pitchFamily="34" charset="-128"/>
              </a:rPr>
              <a:t>Заходите, смотрите и подписывайтесь на каналы! </a:t>
            </a:r>
          </a:p>
          <a:p>
            <a:pPr>
              <a:buNone/>
            </a:pPr>
            <a:r>
              <a:rPr lang="ru-RU" sz="4200" dirty="0">
                <a:latin typeface="Yu Gothic UI" pitchFamily="34" charset="-128"/>
                <a:ea typeface="Yu Gothic UI" pitchFamily="34" charset="-128"/>
              </a:rPr>
              <a:t>Мы в интернете:</a:t>
            </a:r>
            <a:endParaRPr lang="en-US" sz="4200" dirty="0">
              <a:latin typeface="Yu Gothic UI" pitchFamily="34" charset="-128"/>
              <a:ea typeface="Yu Gothic UI" pitchFamily="34" charset="-128"/>
            </a:endParaRPr>
          </a:p>
          <a:p>
            <a:pPr>
              <a:buNone/>
            </a:pPr>
            <a:endParaRPr lang="ru-RU" sz="4200" dirty="0">
              <a:latin typeface="Yu Gothic UI" pitchFamily="34" charset="-128"/>
              <a:ea typeface="Yu Gothic UI" pitchFamily="34" charset="-128"/>
            </a:endParaRPr>
          </a:p>
          <a:p>
            <a:pPr>
              <a:buNone/>
            </a:pPr>
            <a:r>
              <a:rPr lang="ru-RU" sz="4200" dirty="0">
                <a:latin typeface="Yu Gothic UI" pitchFamily="34" charset="-128"/>
                <a:ea typeface="Yu Gothic UI" pitchFamily="34" charset="-128"/>
              </a:rPr>
              <a:t>➧ Сайт - https://newliferus.ru </a:t>
            </a:r>
          </a:p>
          <a:p>
            <a:pPr>
              <a:buNone/>
            </a:pPr>
            <a:r>
              <a:rPr lang="ru-RU" sz="4200" dirty="0">
                <a:latin typeface="Yu Gothic UI" pitchFamily="34" charset="-128"/>
                <a:ea typeface="Yu Gothic UI" pitchFamily="34" charset="-128"/>
              </a:rPr>
              <a:t>➧ VK - </a:t>
            </a:r>
            <a:r>
              <a:rPr lang="en-US" sz="4200" dirty="0">
                <a:latin typeface="Yu Gothic UI" pitchFamily="34" charset="-128"/>
                <a:ea typeface="Yu Gothic UI" pitchFamily="34" charset="-128"/>
              </a:rPr>
              <a:t>@</a:t>
            </a:r>
            <a:r>
              <a:rPr lang="en-US" sz="4200" dirty="0" err="1">
                <a:latin typeface="Yu Gothic UI" pitchFamily="34" charset="-128"/>
                <a:ea typeface="Yu Gothic UI" pitchFamily="34" charset="-128"/>
              </a:rPr>
              <a:t>newliferus</a:t>
            </a:r>
            <a:r>
              <a:rPr lang="ru-RU" sz="4200" dirty="0">
                <a:latin typeface="Yu Gothic UI" pitchFamily="34" charset="-128"/>
                <a:ea typeface="Yu Gothic UI" pitchFamily="34" charset="-128"/>
              </a:rPr>
              <a:t>  </a:t>
            </a:r>
          </a:p>
          <a:p>
            <a:pPr>
              <a:buNone/>
            </a:pPr>
            <a:r>
              <a:rPr lang="ru-RU" sz="4200" dirty="0">
                <a:latin typeface="Yu Gothic UI" pitchFamily="34" charset="-128"/>
                <a:ea typeface="Yu Gothic UI" pitchFamily="34" charset="-128"/>
              </a:rPr>
              <a:t>➧ </a:t>
            </a:r>
            <a:r>
              <a:rPr lang="en-US" sz="4200" dirty="0">
                <a:latin typeface="Yu Gothic UI" pitchFamily="34" charset="-128"/>
                <a:ea typeface="Yu Gothic UI" pitchFamily="34" charset="-128"/>
              </a:rPr>
              <a:t>YouTube - @</a:t>
            </a:r>
            <a:r>
              <a:rPr lang="en-US" sz="4200" dirty="0" err="1">
                <a:latin typeface="Yu Gothic UI" pitchFamily="34" charset="-128"/>
                <a:ea typeface="Yu Gothic UI" pitchFamily="34" charset="-128"/>
              </a:rPr>
              <a:t>newliferus</a:t>
            </a:r>
            <a:endParaRPr lang="ru-RU" sz="4200" dirty="0">
              <a:latin typeface="Yu Gothic UI" pitchFamily="34" charset="-128"/>
              <a:ea typeface="Yu Gothic UI" pitchFamily="34" charset="-128"/>
            </a:endParaRPr>
          </a:p>
          <a:p>
            <a:pPr>
              <a:buNone/>
            </a:pPr>
            <a:r>
              <a:rPr lang="ru-RU" sz="4200" dirty="0">
                <a:latin typeface="Yu Gothic UI" pitchFamily="34" charset="-128"/>
                <a:ea typeface="Yu Gothic UI" pitchFamily="34" charset="-128"/>
              </a:rPr>
              <a:t>➧ </a:t>
            </a:r>
            <a:r>
              <a:rPr lang="ru-RU" sz="4200" dirty="0" err="1">
                <a:latin typeface="Yu Gothic UI" pitchFamily="34" charset="-128"/>
                <a:ea typeface="Yu Gothic UI" pitchFamily="34" charset="-128"/>
              </a:rPr>
              <a:t>Яндекс</a:t>
            </a:r>
            <a:r>
              <a:rPr lang="ru-RU" sz="4200" dirty="0">
                <a:latin typeface="Yu Gothic UI" pitchFamily="34" charset="-128"/>
                <a:ea typeface="Yu Gothic UI" pitchFamily="34" charset="-128"/>
              </a:rPr>
              <a:t> Дзен - </a:t>
            </a:r>
            <a:r>
              <a:rPr lang="en-US" sz="4200" dirty="0">
                <a:latin typeface="Yu Gothic UI" pitchFamily="34" charset="-128"/>
                <a:ea typeface="Yu Gothic UI" pitchFamily="34" charset="-128"/>
              </a:rPr>
              <a:t>@</a:t>
            </a:r>
            <a:r>
              <a:rPr lang="en-US" sz="4200" dirty="0" err="1">
                <a:latin typeface="Yu Gothic UI" pitchFamily="34" charset="-128"/>
                <a:ea typeface="Yu Gothic UI" pitchFamily="34" charset="-128"/>
              </a:rPr>
              <a:t>newliferus</a:t>
            </a:r>
            <a:endParaRPr lang="ru-RU" sz="4200" dirty="0">
              <a:latin typeface="Yu Gothic UI" pitchFamily="34" charset="-128"/>
              <a:ea typeface="Yu Gothic UI" pitchFamily="34" charset="-128"/>
            </a:endParaRPr>
          </a:p>
          <a:p>
            <a:pPr>
              <a:buNone/>
            </a:pPr>
            <a:r>
              <a:rPr lang="ru-RU" sz="4200" dirty="0">
                <a:latin typeface="Yu Gothic UI" pitchFamily="34" charset="-128"/>
                <a:ea typeface="Yu Gothic UI" pitchFamily="34" charset="-128"/>
              </a:rPr>
              <a:t>➧</a:t>
            </a:r>
            <a:r>
              <a:rPr lang="ru-RU" sz="4200" dirty="0" err="1">
                <a:latin typeface="Yu Gothic UI" pitchFamily="34" charset="-128"/>
                <a:ea typeface="Yu Gothic UI" pitchFamily="34" charset="-128"/>
              </a:rPr>
              <a:t>Telegram</a:t>
            </a:r>
            <a:r>
              <a:rPr lang="en-US" sz="4200" dirty="0">
                <a:latin typeface="Yu Gothic UI" pitchFamily="34" charset="-128"/>
                <a:ea typeface="Yu Gothic UI" pitchFamily="34" charset="-128"/>
              </a:rPr>
              <a:t> </a:t>
            </a:r>
            <a:r>
              <a:rPr lang="ru-RU" sz="4200" dirty="0">
                <a:latin typeface="Yu Gothic UI" pitchFamily="34" charset="-128"/>
                <a:ea typeface="Yu Gothic UI" pitchFamily="34" charset="-128"/>
              </a:rPr>
              <a:t>- </a:t>
            </a:r>
            <a:r>
              <a:rPr lang="en-US" sz="4200" dirty="0">
                <a:latin typeface="Yu Gothic UI" pitchFamily="34" charset="-128"/>
                <a:ea typeface="Yu Gothic UI" pitchFamily="34" charset="-128"/>
              </a:rPr>
              <a:t>@</a:t>
            </a:r>
            <a:r>
              <a:rPr lang="en-US" sz="4200" dirty="0" err="1">
                <a:latin typeface="Yu Gothic UI" pitchFamily="34" charset="-128"/>
                <a:ea typeface="Yu Gothic UI" pitchFamily="34" charset="-128"/>
              </a:rPr>
              <a:t>newliferusspb</a:t>
            </a:r>
            <a:endParaRPr lang="ru-RU" sz="4200" dirty="0"/>
          </a:p>
          <a:p>
            <a:pPr>
              <a:buNone/>
            </a:pPr>
            <a:r>
              <a:rPr lang="ru-RU" sz="4200" dirty="0">
                <a:latin typeface="Yu Gothic UI" pitchFamily="34" charset="-128"/>
                <a:ea typeface="Yu Gothic UI" pitchFamily="34" charset="-128"/>
              </a:rPr>
              <a:t>➧Анонимный ТГ канал для зависимых и родственников - </a:t>
            </a:r>
            <a:r>
              <a:rPr lang="en-US" sz="4200" dirty="0">
                <a:latin typeface="Yu Gothic UI" pitchFamily="34" charset="-128"/>
                <a:ea typeface="Yu Gothic UI" pitchFamily="34" charset="-128"/>
              </a:rPr>
              <a:t>@</a:t>
            </a:r>
            <a:r>
              <a:rPr lang="en-US" sz="4200" dirty="0" err="1">
                <a:latin typeface="Yu Gothic UI" pitchFamily="34" charset="-128"/>
                <a:ea typeface="Yu Gothic UI" pitchFamily="34" charset="-128"/>
              </a:rPr>
              <a:t>newfreelife</a:t>
            </a:r>
            <a:endParaRPr lang="ru-RU" sz="4200" dirty="0">
              <a:latin typeface="Yu Gothic UI" pitchFamily="34" charset="-128"/>
              <a:ea typeface="Yu Gothic UI" pitchFamily="34" charset="-128"/>
            </a:endParaRPr>
          </a:p>
          <a:p>
            <a:pPr>
              <a:buNone/>
            </a:pPr>
            <a:endParaRPr lang="ru-RU" sz="1600" dirty="0"/>
          </a:p>
          <a:p>
            <a:pPr>
              <a:buNone/>
            </a:pPr>
            <a:endParaRPr lang="ru-RU" sz="1600" dirty="0"/>
          </a:p>
          <a:p>
            <a:pPr>
              <a:buNone/>
            </a:pPr>
            <a:endParaRPr lang="ru-RU" sz="1600" dirty="0"/>
          </a:p>
          <a:p>
            <a:pPr>
              <a:buNone/>
            </a:pPr>
            <a:endParaRPr lang="ru-RU" sz="1600" dirty="0"/>
          </a:p>
          <a:p>
            <a:pPr>
              <a:buNone/>
            </a:pPr>
            <a:r>
              <a:rPr lang="ru-RU" sz="1900" dirty="0"/>
              <a:t>                                               Юридический адрес: 194017, РФ, Санкт- Петербург, Дрезденская, д. 5А</a:t>
            </a:r>
          </a:p>
          <a:p>
            <a:pPr>
              <a:buNone/>
            </a:pPr>
            <a:endParaRPr lang="ru-RU" dirty="0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76071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>
                <a:solidFill>
                  <a:srgbClr val="006600"/>
                </a:solidFill>
                <a:latin typeface="Yu Gothic UI" pitchFamily="34" charset="-128"/>
                <a:ea typeface="Yu Gothic UI" pitchFamily="34" charset="-128"/>
              </a:rPr>
              <a:t>Спасибо за внимание!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772816"/>
            <a:ext cx="8229600" cy="4234475"/>
          </a:xfrm>
        </p:spPr>
        <p:txBody>
          <a:bodyPr>
            <a:normAutofit lnSpcReduction="10000"/>
          </a:bodyPr>
          <a:lstStyle/>
          <a:p>
            <a:r>
              <a:rPr lang="ru-RU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Yu Gothic UI Light" pitchFamily="34" charset="-128"/>
                <a:ea typeface="Yu Gothic UI Light" pitchFamily="34" charset="-128"/>
              </a:rPr>
              <a:t>Информирование и </a:t>
            </a:r>
          </a:p>
          <a:p>
            <a:pPr marL="109728" indent="0">
              <a:buNone/>
            </a:pPr>
            <a:r>
              <a:rPr lang="ru-RU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Yu Gothic UI Light" pitchFamily="34" charset="-128"/>
                <a:ea typeface="Yu Gothic UI Light" pitchFamily="34" charset="-128"/>
              </a:rPr>
              <a:t>   профилактика.</a:t>
            </a:r>
          </a:p>
          <a:p>
            <a:pPr marL="109728" indent="0">
              <a:buNone/>
            </a:pPr>
            <a:endParaRPr lang="ru-RU" sz="4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Yu Gothic UI Light" pitchFamily="34" charset="-128"/>
              <a:ea typeface="Yu Gothic UI Light" pitchFamily="34" charset="-128"/>
            </a:endParaRPr>
          </a:p>
          <a:p>
            <a:r>
              <a:rPr lang="ru-RU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Yu Gothic UI Light" pitchFamily="34" charset="-128"/>
                <a:ea typeface="Yu Gothic UI Light" pitchFamily="34" charset="-128"/>
              </a:rPr>
              <a:t> Консультирование.</a:t>
            </a:r>
          </a:p>
          <a:p>
            <a:endParaRPr lang="ru-RU" sz="4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Yu Gothic UI Light" pitchFamily="34" charset="-128"/>
              <a:ea typeface="Yu Gothic UI Light" pitchFamily="34" charset="-128"/>
            </a:endParaRPr>
          </a:p>
          <a:p>
            <a:r>
              <a:rPr lang="ru-RU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Yu Gothic UI Light" pitchFamily="34" charset="-128"/>
                <a:ea typeface="Yu Gothic UI Light" pitchFamily="34" charset="-128"/>
              </a:rPr>
              <a:t> Программа восстановления 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b="0" dirty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Yu Gothic UI" pitchFamily="34" charset="-128"/>
                <a:ea typeface="Yu Gothic UI" pitchFamily="34" charset="-128"/>
              </a:rPr>
              <a:t>Фонд ведёт работу по следующим направлениям: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57200" y="984738"/>
            <a:ext cx="8229600" cy="5022553"/>
          </a:xfrm>
        </p:spPr>
        <p:txBody>
          <a:bodyPr/>
          <a:lstStyle/>
          <a:p>
            <a:pPr marL="109728" indent="0">
              <a:buNone/>
            </a:pPr>
            <a:r>
              <a:rPr lang="ru-RU" dirty="0"/>
              <a:t> </a:t>
            </a:r>
            <a:r>
              <a:rPr lang="ru-RU" sz="2400" dirty="0">
                <a:latin typeface="Yu Gothic UI" pitchFamily="34" charset="-128"/>
                <a:ea typeface="Yu Gothic UI" pitchFamily="34" charset="-128"/>
              </a:rPr>
              <a:t>В </a:t>
            </a:r>
            <a:r>
              <a:rPr lang="ru-RU" sz="2400" b="1" dirty="0">
                <a:latin typeface="Yu Gothic UI" pitchFamily="34" charset="-128"/>
                <a:ea typeface="Yu Gothic UI" pitchFamily="34" charset="-128"/>
              </a:rPr>
              <a:t>2024</a:t>
            </a:r>
            <a:r>
              <a:rPr lang="ru-RU" sz="2400" dirty="0">
                <a:latin typeface="Yu Gothic UI" pitchFamily="34" charset="-128"/>
                <a:ea typeface="Yu Gothic UI" pitchFamily="34" charset="-128"/>
              </a:rPr>
              <a:t> г.</a:t>
            </a:r>
          </a:p>
          <a:p>
            <a:r>
              <a:rPr lang="ru-RU" sz="2400" dirty="0">
                <a:latin typeface="Yu Gothic UI" pitchFamily="34" charset="-128"/>
                <a:ea typeface="Yu Gothic UI" pitchFamily="34" charset="-128"/>
              </a:rPr>
              <a:t> более </a:t>
            </a: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Yu Gothic UI" pitchFamily="34" charset="-128"/>
                <a:ea typeface="Yu Gothic UI" pitchFamily="34" charset="-128"/>
              </a:rPr>
              <a:t>25</a:t>
            </a:r>
            <a:r>
              <a:rPr lang="ru-RU" sz="2400" dirty="0">
                <a:latin typeface="Yu Gothic UI" pitchFamily="34" charset="-128"/>
                <a:ea typeface="Yu Gothic UI" pitchFamily="34" charset="-128"/>
              </a:rPr>
              <a:t> </a:t>
            </a:r>
            <a:r>
              <a:rPr lang="ru-RU" sz="2400" b="1" dirty="0">
                <a:latin typeface="Yu Gothic UI" pitchFamily="34" charset="-128"/>
                <a:ea typeface="Yu Gothic UI" pitchFamily="34" charset="-128"/>
              </a:rPr>
              <a:t>акций</a:t>
            </a:r>
            <a:r>
              <a:rPr lang="ru-RU" sz="2400" dirty="0">
                <a:latin typeface="Yu Gothic UI" pitchFamily="34" charset="-128"/>
                <a:ea typeface="Yu Gothic UI" pitchFamily="34" charset="-128"/>
              </a:rPr>
              <a:t> в г. </a:t>
            </a:r>
            <a:r>
              <a:rPr lang="ru-RU" sz="2400" b="1" dirty="0">
                <a:latin typeface="Yu Gothic UI" pitchFamily="34" charset="-128"/>
                <a:ea typeface="Yu Gothic UI" pitchFamily="34" charset="-128"/>
              </a:rPr>
              <a:t>СПб и ЛО</a:t>
            </a:r>
          </a:p>
          <a:p>
            <a:r>
              <a:rPr lang="ru-RU" sz="2400" b="1" dirty="0">
                <a:latin typeface="Yu Gothic UI" pitchFamily="34" charset="-128"/>
                <a:ea typeface="Yu Gothic UI" pitchFamily="34" charset="-128"/>
              </a:rPr>
              <a:t>30 000 флаеров  </a:t>
            </a:r>
          </a:p>
          <a:p>
            <a:r>
              <a:rPr lang="ru-RU" sz="2400" b="1" dirty="0">
                <a:latin typeface="Yu Gothic UI" pitchFamily="34" charset="-128"/>
                <a:ea typeface="Yu Gothic UI" pitchFamily="34" charset="-128"/>
              </a:rPr>
              <a:t>12 маршрутов </a:t>
            </a:r>
          </a:p>
          <a:p>
            <a:r>
              <a:rPr lang="ru-RU" sz="2400" dirty="0">
                <a:latin typeface="Yu Gothic UI" pitchFamily="34" charset="-128"/>
                <a:ea typeface="Yu Gothic UI" pitchFamily="34" charset="-128"/>
              </a:rPr>
              <a:t>Более </a:t>
            </a:r>
            <a:r>
              <a:rPr lang="ru-RU" sz="2400" b="1" dirty="0">
                <a:latin typeface="Yu Gothic UI" pitchFamily="34" charset="-128"/>
                <a:ea typeface="Yu Gothic UI" pitchFamily="34" charset="-128"/>
              </a:rPr>
              <a:t>300 000 </a:t>
            </a:r>
            <a:r>
              <a:rPr lang="ru-RU" sz="2400" dirty="0">
                <a:latin typeface="Yu Gothic UI" pitchFamily="34" charset="-128"/>
                <a:ea typeface="Yu Gothic UI" pitchFamily="34" charset="-128"/>
              </a:rPr>
              <a:t>чел.</a:t>
            </a:r>
          </a:p>
          <a:p>
            <a:endParaRPr lang="ru-RU" sz="2400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611560" y="274638"/>
            <a:ext cx="8075240" cy="576072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>
                <a:solidFill>
                  <a:srgbClr val="006600"/>
                </a:solidFill>
                <a:latin typeface="Yu Gothic UI" pitchFamily="34" charset="-128"/>
                <a:ea typeface="Yu Gothic UI" pitchFamily="34" charset="-128"/>
              </a:rPr>
              <a:t>Информирование.</a:t>
            </a:r>
          </a:p>
        </p:txBody>
      </p:sp>
      <p:pic>
        <p:nvPicPr>
          <p:cNvPr id="4" name="Рисунок 3" descr="171338038324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580112" y="836712"/>
            <a:ext cx="3387335" cy="4149080"/>
          </a:xfrm>
          <a:prstGeom prst="rect">
            <a:avLst/>
          </a:prstGeom>
        </p:spPr>
      </p:pic>
      <p:pic>
        <p:nvPicPr>
          <p:cNvPr id="5" name="Рисунок 4" descr="1713380383282.jpg"/>
          <p:cNvPicPr>
            <a:picLocks noChangeAspect="1"/>
          </p:cNvPicPr>
          <p:nvPr/>
        </p:nvPicPr>
        <p:blipFill>
          <a:blip r:embed="rId3" cstate="print"/>
          <a:srcRect t="25594" b="17512"/>
          <a:stretch>
            <a:fillRect/>
          </a:stretch>
        </p:blipFill>
        <p:spPr>
          <a:xfrm>
            <a:off x="251520" y="3356992"/>
            <a:ext cx="2664296" cy="3368484"/>
          </a:xfrm>
          <a:prstGeom prst="rect">
            <a:avLst/>
          </a:prstGeom>
        </p:spPr>
      </p:pic>
      <p:pic>
        <p:nvPicPr>
          <p:cNvPr id="6" name="Рисунок 5" descr="1713380383267.jpg"/>
          <p:cNvPicPr>
            <a:picLocks noChangeAspect="1"/>
          </p:cNvPicPr>
          <p:nvPr/>
        </p:nvPicPr>
        <p:blipFill>
          <a:blip r:embed="rId4" cstate="print"/>
          <a:srcRect t="23750"/>
          <a:stretch>
            <a:fillRect/>
          </a:stretch>
        </p:blipFill>
        <p:spPr>
          <a:xfrm>
            <a:off x="3419872" y="3140968"/>
            <a:ext cx="2651571" cy="3589349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57200" y="1052736"/>
            <a:ext cx="8507288" cy="4954555"/>
          </a:xfrm>
        </p:spPr>
        <p:txBody>
          <a:bodyPr/>
          <a:lstStyle/>
          <a:p>
            <a:r>
              <a:rPr lang="ru-RU" sz="2400" dirty="0">
                <a:latin typeface="Yu Gothic UI" pitchFamily="34" charset="-128"/>
                <a:ea typeface="Yu Gothic UI" pitchFamily="34" charset="-128"/>
              </a:rPr>
              <a:t>Очно </a:t>
            </a:r>
            <a:r>
              <a:rPr lang="ru-RU" sz="2400" b="1" dirty="0">
                <a:latin typeface="Yu Gothic UI" pitchFamily="34" charset="-128"/>
                <a:ea typeface="Yu Gothic UI" pitchFamily="34" charset="-128"/>
              </a:rPr>
              <a:t>(</a:t>
            </a:r>
            <a:r>
              <a:rPr lang="ru-RU" sz="2000" b="1" dirty="0">
                <a:latin typeface="Yu Gothic UI" pitchFamily="34" charset="-128"/>
                <a:ea typeface="Yu Gothic UI" pitchFamily="34" charset="-128"/>
              </a:rPr>
              <a:t>СПб. ул. Дрезденская 5. Пн-19:00.Вс-15:00)</a:t>
            </a:r>
          </a:p>
          <a:p>
            <a:endParaRPr lang="ru-RU" sz="2000" b="1" dirty="0">
              <a:latin typeface="Yu Gothic UI" pitchFamily="34" charset="-128"/>
              <a:ea typeface="Yu Gothic UI" pitchFamily="34" charset="-128"/>
            </a:endParaRPr>
          </a:p>
          <a:p>
            <a:pPr marL="109728" indent="0">
              <a:buNone/>
            </a:pPr>
            <a:r>
              <a:rPr lang="ru-RU" sz="2400" dirty="0">
                <a:latin typeface="Yu Gothic UI" pitchFamily="34" charset="-128"/>
                <a:ea typeface="Yu Gothic UI" pitchFamily="34" charset="-128"/>
              </a:rPr>
              <a:t> </a:t>
            </a:r>
            <a:endParaRPr lang="ru-RU" sz="2400" b="1" dirty="0">
              <a:latin typeface="Yu Gothic UI" pitchFamily="34" charset="-128"/>
              <a:ea typeface="Yu Gothic UI" pitchFamily="34" charset="-128"/>
            </a:endParaRPr>
          </a:p>
          <a:p>
            <a:r>
              <a:rPr lang="ru-RU" sz="2400" dirty="0">
                <a:latin typeface="Yu Gothic UI" pitchFamily="34" charset="-128"/>
                <a:ea typeface="Yu Gothic UI" pitchFamily="34" charset="-128"/>
              </a:rPr>
              <a:t>Онлайн : </a:t>
            </a:r>
            <a:r>
              <a:rPr lang="en-US" sz="2400" b="1" dirty="0" err="1">
                <a:latin typeface="Yu Gothic UI" pitchFamily="34" charset="-128"/>
                <a:ea typeface="Yu Gothic UI" pitchFamily="34" charset="-128"/>
              </a:rPr>
              <a:t>youtube</a:t>
            </a:r>
            <a:r>
              <a:rPr lang="ru-RU" sz="2400" b="1" dirty="0">
                <a:latin typeface="Yu Gothic UI" pitchFamily="34" charset="-128"/>
                <a:ea typeface="Yu Gothic UI" pitchFamily="34" charset="-128"/>
              </a:rPr>
              <a:t>, </a:t>
            </a:r>
            <a:r>
              <a:rPr lang="ru-RU" sz="2400" b="1" dirty="0" err="1">
                <a:latin typeface="Yu Gothic UI" pitchFamily="34" charset="-128"/>
                <a:ea typeface="Yu Gothic UI" pitchFamily="34" charset="-128"/>
              </a:rPr>
              <a:t>ВКонтакте</a:t>
            </a:r>
            <a:r>
              <a:rPr lang="ru-RU" sz="2400" b="1" dirty="0">
                <a:latin typeface="Yu Gothic UI" pitchFamily="34" charset="-128"/>
                <a:ea typeface="Yu Gothic UI" pitchFamily="34" charset="-128"/>
              </a:rPr>
              <a:t>, </a:t>
            </a:r>
            <a:r>
              <a:rPr lang="ru-RU" sz="2400" b="1" dirty="0" err="1">
                <a:latin typeface="Yu Gothic UI" pitchFamily="34" charset="-128"/>
                <a:ea typeface="Yu Gothic UI" pitchFamily="34" charset="-128"/>
              </a:rPr>
              <a:t>телеграм</a:t>
            </a:r>
            <a:endParaRPr lang="ru-RU" sz="2400" b="1" dirty="0">
              <a:latin typeface="Yu Gothic UI" pitchFamily="34" charset="-128"/>
              <a:ea typeface="Yu Gothic UI" pitchFamily="34" charset="-128"/>
            </a:endParaRPr>
          </a:p>
          <a:p>
            <a:endParaRPr lang="ru-RU" sz="2400" b="1" dirty="0">
              <a:latin typeface="Yu Gothic UI" pitchFamily="34" charset="-128"/>
              <a:ea typeface="Yu Gothic UI" pitchFamily="34" charset="-128"/>
            </a:endParaRPr>
          </a:p>
          <a:p>
            <a:endParaRPr lang="ru-RU" sz="2400" dirty="0">
              <a:latin typeface="Yu Gothic UI" pitchFamily="34" charset="-128"/>
              <a:ea typeface="Yu Gothic UI" pitchFamily="34" charset="-128"/>
            </a:endParaRPr>
          </a:p>
          <a:p>
            <a:r>
              <a:rPr lang="ru-RU" sz="2400" dirty="0">
                <a:latin typeface="Yu Gothic UI" pitchFamily="34" charset="-128"/>
                <a:ea typeface="Yu Gothic UI" pitchFamily="34" charset="-128"/>
              </a:rPr>
              <a:t>тел. </a:t>
            </a:r>
            <a:r>
              <a:rPr lang="ru-RU" sz="2400" b="1" dirty="0">
                <a:latin typeface="Yu Gothic UI" pitchFamily="34" charset="-128"/>
                <a:ea typeface="Yu Gothic UI" pitchFamily="34" charset="-128"/>
              </a:rPr>
              <a:t>горячей линии</a:t>
            </a:r>
            <a:r>
              <a:rPr lang="ru-RU" sz="2400" dirty="0">
                <a:latin typeface="Yu Gothic UI" pitchFamily="34" charset="-128"/>
                <a:ea typeface="Yu Gothic UI" pitchFamily="34" charset="-128"/>
              </a:rPr>
              <a:t>:    </a:t>
            </a:r>
            <a:r>
              <a:rPr lang="ru-R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Yu Gothic UI" pitchFamily="34" charset="-128"/>
                <a:ea typeface="Yu Gothic UI" pitchFamily="34" charset="-128"/>
              </a:rPr>
              <a:t>8(800)222-25-70</a:t>
            </a:r>
          </a:p>
          <a:p>
            <a:pPr marL="109728" indent="0">
              <a:buNone/>
            </a:pPr>
            <a:endParaRPr lang="ru-RU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Yu Gothic UI" pitchFamily="34" charset="-128"/>
              <a:ea typeface="Yu Gothic UI" pitchFamily="34" charset="-128"/>
            </a:endParaRPr>
          </a:p>
          <a:p>
            <a:pPr marL="109728" indent="0">
              <a:buNone/>
            </a:pPr>
            <a:r>
              <a:rPr lang="ru-RU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Yu Gothic UI" pitchFamily="34" charset="-128"/>
                <a:ea typeface="Yu Gothic UI" pitchFamily="34" charset="-128"/>
              </a:rPr>
              <a:t>В </a:t>
            </a: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Yu Gothic UI" pitchFamily="34" charset="-128"/>
                <a:ea typeface="Yu Gothic UI" pitchFamily="34" charset="-128"/>
              </a:rPr>
              <a:t>2024 </a:t>
            </a:r>
            <a:r>
              <a:rPr lang="ru-RU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Yu Gothic UI" pitchFamily="34" charset="-128"/>
                <a:ea typeface="Yu Gothic UI" pitchFamily="34" charset="-128"/>
              </a:rPr>
              <a:t>г</a:t>
            </a:r>
            <a:r>
              <a:rPr lang="ru-R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Yu Gothic UI" pitchFamily="34" charset="-128"/>
                <a:ea typeface="Yu Gothic UI" pitchFamily="34" charset="-128"/>
              </a:rPr>
              <a:t>. </a:t>
            </a: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Yu Gothic UI" pitchFamily="34" charset="-128"/>
                <a:ea typeface="Yu Gothic UI" pitchFamily="34" charset="-128"/>
              </a:rPr>
              <a:t>б</a:t>
            </a:r>
            <a:r>
              <a: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Yu Gothic UI" pitchFamily="34" charset="-128"/>
                <a:ea typeface="Yu Gothic UI" pitchFamily="34" charset="-128"/>
              </a:rPr>
              <a:t>олее  </a:t>
            </a:r>
            <a:r>
              <a:rPr lang="ru-R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Yu Gothic UI" pitchFamily="34" charset="-128"/>
                <a:ea typeface="Yu Gothic UI" pitchFamily="34" charset="-128"/>
              </a:rPr>
              <a:t>2 500 тыс. чел. </a:t>
            </a:r>
            <a:r>
              <a: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Yu Gothic UI" pitchFamily="34" charset="-128"/>
                <a:ea typeface="Yu Gothic UI" pitchFamily="34" charset="-128"/>
              </a:rPr>
              <a:t>получили консультацию специалистов.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246503"/>
            <a:ext cx="8229600" cy="778098"/>
          </a:xfrm>
        </p:spPr>
        <p:txBody>
          <a:bodyPr/>
          <a:lstStyle/>
          <a:p>
            <a:pPr algn="ctr"/>
            <a:r>
              <a:rPr lang="ru-RU" b="0" dirty="0">
                <a:solidFill>
                  <a:srgbClr val="006600"/>
                </a:solidFill>
                <a:latin typeface="Yu Gothic UI" pitchFamily="34" charset="-128"/>
                <a:ea typeface="Yu Gothic UI" pitchFamily="34" charset="-128"/>
              </a:rPr>
              <a:t>Консультирование. 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2"/>
          <p:cNvSpPr>
            <a:spLocks noGrp="1"/>
          </p:cNvSpPr>
          <p:nvPr>
            <p:ph idx="1"/>
          </p:nvPr>
        </p:nvSpPr>
        <p:spPr>
          <a:xfrm>
            <a:off x="457200" y="188640"/>
            <a:ext cx="8229600" cy="5818651"/>
          </a:xfrm>
        </p:spPr>
        <p:txBody>
          <a:bodyPr/>
          <a:lstStyle/>
          <a:p>
            <a:pPr marL="109728" indent="0" algn="ctr">
              <a:buNone/>
            </a:pPr>
            <a:endParaRPr lang="ru-RU" sz="1800" dirty="0"/>
          </a:p>
          <a:p>
            <a:pPr>
              <a:buNone/>
            </a:pPr>
            <a:endParaRPr lang="ru-RU" dirty="0"/>
          </a:p>
          <a:p>
            <a:pPr>
              <a:buNone/>
            </a:pPr>
            <a:endParaRPr lang="ru-RU" dirty="0"/>
          </a:p>
          <a:p>
            <a:pPr>
              <a:buNone/>
            </a:pPr>
            <a:endParaRPr lang="ru-RU" dirty="0"/>
          </a:p>
        </p:txBody>
      </p:sp>
      <p:pic>
        <p:nvPicPr>
          <p:cNvPr id="3" name="Рисунок 2" descr="1713380383143.jpg"/>
          <p:cNvPicPr>
            <a:picLocks noChangeAspect="1"/>
          </p:cNvPicPr>
          <p:nvPr/>
        </p:nvPicPr>
        <p:blipFill>
          <a:blip r:embed="rId2" cstate="print"/>
          <a:srcRect l="5882" r="1471"/>
          <a:stretch>
            <a:fillRect/>
          </a:stretch>
        </p:blipFill>
        <p:spPr>
          <a:xfrm>
            <a:off x="395536" y="476672"/>
            <a:ext cx="3808609" cy="2736304"/>
          </a:xfrm>
          <a:prstGeom prst="rect">
            <a:avLst/>
          </a:prstGeom>
        </p:spPr>
      </p:pic>
      <p:pic>
        <p:nvPicPr>
          <p:cNvPr id="5" name="Рисунок 4" descr="1713381075832.jpg"/>
          <p:cNvPicPr>
            <a:picLocks noChangeAspect="1"/>
          </p:cNvPicPr>
          <p:nvPr/>
        </p:nvPicPr>
        <p:blipFill>
          <a:blip r:embed="rId3" cstate="print"/>
          <a:srcRect t="19549"/>
          <a:stretch>
            <a:fillRect/>
          </a:stretch>
        </p:blipFill>
        <p:spPr>
          <a:xfrm>
            <a:off x="1043608" y="3429000"/>
            <a:ext cx="6984776" cy="3231113"/>
          </a:xfrm>
          <a:prstGeom prst="rect">
            <a:avLst/>
          </a:prstGeom>
        </p:spPr>
      </p:pic>
      <p:pic>
        <p:nvPicPr>
          <p:cNvPr id="6" name="Рисунок 5" descr="171338038323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427984" y="188640"/>
            <a:ext cx="4538276" cy="3024336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57200" y="764704"/>
            <a:ext cx="8229600" cy="5242588"/>
          </a:xfrm>
        </p:spPr>
        <p:txBody>
          <a:bodyPr/>
          <a:lstStyle/>
          <a:p>
            <a:pPr marL="109728" indent="0">
              <a:buNone/>
            </a:pPr>
            <a:r>
              <a:rPr lang="ru-RU" sz="2400" dirty="0"/>
              <a:t>    </a:t>
            </a:r>
            <a:r>
              <a:rPr lang="ru-RU" sz="2400" dirty="0">
                <a:latin typeface="Yu Gothic UI" pitchFamily="34" charset="-128"/>
                <a:ea typeface="Yu Gothic UI" pitchFamily="34" charset="-128"/>
              </a:rPr>
              <a:t>Бесплатный центр социальной реабилитации</a:t>
            </a:r>
          </a:p>
          <a:p>
            <a:pPr marL="109728" indent="0">
              <a:buNone/>
            </a:pPr>
            <a:r>
              <a:rPr lang="ru-RU" sz="2400" dirty="0">
                <a:latin typeface="Yu Gothic UI" pitchFamily="34" charset="-128"/>
                <a:ea typeface="Yu Gothic UI" pitchFamily="34" charset="-128"/>
              </a:rPr>
              <a:t>                          </a:t>
            </a:r>
            <a:r>
              <a:rPr lang="ru-RU" sz="2400" b="1" dirty="0">
                <a:latin typeface="Yu Gothic UI" pitchFamily="34" charset="-128"/>
                <a:ea typeface="Yu Gothic UI" pitchFamily="34" charset="-128"/>
              </a:rPr>
              <a:t>«Новая Жизнь»</a:t>
            </a:r>
          </a:p>
          <a:p>
            <a:pPr marL="109728" indent="0">
              <a:buNone/>
            </a:pPr>
            <a:r>
              <a:rPr lang="ru-RU" sz="2000" dirty="0">
                <a:latin typeface="Yu Gothic UI" pitchFamily="34" charset="-128"/>
                <a:ea typeface="Yu Gothic UI" pitchFamily="34" charset="-128"/>
              </a:rPr>
              <a:t>      ( Кингисеппский р-н, </a:t>
            </a:r>
            <a:r>
              <a:rPr lang="ru-RU" sz="2000" b="1" dirty="0">
                <a:latin typeface="Yu Gothic UI" pitchFamily="34" charset="-128"/>
                <a:ea typeface="Yu Gothic UI" pitchFamily="34" charset="-128"/>
              </a:rPr>
              <a:t>д. Котлы </a:t>
            </a:r>
            <a:r>
              <a:rPr lang="ru-RU" sz="2000" dirty="0">
                <a:latin typeface="Yu Gothic UI" pitchFamily="34" charset="-128"/>
                <a:ea typeface="Yu Gothic UI" pitchFamily="34" charset="-128"/>
              </a:rPr>
              <a:t>и д. </a:t>
            </a:r>
            <a:r>
              <a:rPr lang="ru-RU" sz="2000" b="1" dirty="0">
                <a:latin typeface="Yu Gothic UI" pitchFamily="34" charset="-128"/>
                <a:ea typeface="Yu Gothic UI" pitchFamily="34" charset="-128"/>
              </a:rPr>
              <a:t>Преображенка</a:t>
            </a:r>
            <a:r>
              <a:rPr lang="ru-RU" sz="2000" dirty="0">
                <a:latin typeface="Yu Gothic UI" pitchFamily="34" charset="-128"/>
                <a:ea typeface="Yu Gothic UI" pitchFamily="34" charset="-128"/>
              </a:rPr>
              <a:t>.)</a:t>
            </a:r>
          </a:p>
          <a:p>
            <a:endParaRPr lang="ru-RU" dirty="0"/>
          </a:p>
          <a:p>
            <a:r>
              <a:rPr lang="ru-RU" dirty="0"/>
              <a:t>                                    </a:t>
            </a:r>
          </a:p>
          <a:p>
            <a:r>
              <a:rPr lang="ru-RU" dirty="0"/>
              <a:t>                                    </a:t>
            </a:r>
            <a:r>
              <a:rPr lang="ru-RU" dirty="0">
                <a:latin typeface="Yu Gothic UI" pitchFamily="34" charset="-128"/>
                <a:ea typeface="Yu Gothic UI" pitchFamily="34" charset="-128"/>
              </a:rPr>
              <a:t>д.Преображенка</a:t>
            </a:r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pPr>
              <a:buNone/>
            </a:pPr>
            <a:r>
              <a:rPr lang="ru-RU" dirty="0">
                <a:latin typeface="Yu Gothic UI" pitchFamily="34" charset="-128"/>
                <a:ea typeface="Yu Gothic UI" pitchFamily="34" charset="-128"/>
              </a:rPr>
              <a:t>Д.Котлы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662069"/>
          </a:xfrm>
        </p:spPr>
        <p:txBody>
          <a:bodyPr>
            <a:normAutofit fontScale="90000"/>
          </a:bodyPr>
          <a:lstStyle/>
          <a:p>
            <a:pPr algn="ctr"/>
            <a:r>
              <a:rPr lang="ru-RU" b="0" dirty="0">
                <a:solidFill>
                  <a:srgbClr val="006600"/>
                </a:solidFill>
                <a:latin typeface="Yu Gothic UI" pitchFamily="34" charset="-128"/>
                <a:ea typeface="Yu Gothic UI" pitchFamily="34" charset="-128"/>
              </a:rPr>
              <a:t>Реабилитация.</a:t>
            </a:r>
            <a:r>
              <a:rPr lang="ru-RU" b="0" dirty="0"/>
              <a:t> </a:t>
            </a:r>
          </a:p>
        </p:txBody>
      </p:sp>
      <p:pic>
        <p:nvPicPr>
          <p:cNvPr id="4" name="Рисунок 3" descr="171338038322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3528" y="2204864"/>
            <a:ext cx="4104456" cy="2736304"/>
          </a:xfrm>
          <a:prstGeom prst="rect">
            <a:avLst/>
          </a:prstGeom>
        </p:spPr>
      </p:pic>
      <p:pic>
        <p:nvPicPr>
          <p:cNvPr id="5" name="Рисунок 4" descr="1713380383218.jpg"/>
          <p:cNvPicPr>
            <a:picLocks noChangeAspect="1"/>
          </p:cNvPicPr>
          <p:nvPr/>
        </p:nvPicPr>
        <p:blipFill>
          <a:blip r:embed="rId3" cstate="print"/>
          <a:srcRect l="9796" t="34250" r="11373" b="5901"/>
          <a:stretch>
            <a:fillRect/>
          </a:stretch>
        </p:blipFill>
        <p:spPr>
          <a:xfrm>
            <a:off x="4644008" y="3933056"/>
            <a:ext cx="4295214" cy="2448272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2"/>
          <p:cNvSpPr>
            <a:spLocks noGrp="1"/>
          </p:cNvSpPr>
          <p:nvPr>
            <p:ph idx="1"/>
          </p:nvPr>
        </p:nvSpPr>
        <p:spPr>
          <a:xfrm>
            <a:off x="457200" y="260350"/>
            <a:ext cx="8229600" cy="5746750"/>
          </a:xfrm>
        </p:spPr>
        <p:txBody>
          <a:bodyPr>
            <a:normAutofit/>
          </a:bodyPr>
          <a:lstStyle/>
          <a:p>
            <a:endParaRPr lang="ru-RU" sz="2400" dirty="0"/>
          </a:p>
          <a:p>
            <a:r>
              <a:rPr lang="ru-RU" sz="2800" dirty="0">
                <a:latin typeface="Yu Gothic UI" pitchFamily="34" charset="-128"/>
                <a:ea typeface="Yu Gothic UI" pitchFamily="34" charset="-128"/>
              </a:rPr>
              <a:t>Курс реабилитации </a:t>
            </a:r>
            <a:r>
              <a:rPr lang="ru-RU" sz="2800" b="1" dirty="0">
                <a:latin typeface="Yu Gothic UI" pitchFamily="34" charset="-128"/>
                <a:ea typeface="Yu Gothic UI" pitchFamily="34" charset="-128"/>
              </a:rPr>
              <a:t>22</a:t>
            </a:r>
            <a:r>
              <a:rPr lang="ru-RU" sz="2800" dirty="0">
                <a:latin typeface="Yu Gothic UI" pitchFamily="34" charset="-128"/>
                <a:ea typeface="Yu Gothic UI" pitchFamily="34" charset="-128"/>
              </a:rPr>
              <a:t> месяца:</a:t>
            </a:r>
          </a:p>
          <a:p>
            <a:endParaRPr lang="ru-RU" sz="2800" dirty="0">
              <a:latin typeface="Yu Gothic UI" pitchFamily="34" charset="-128"/>
              <a:ea typeface="Yu Gothic UI" pitchFamily="34" charset="-128"/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ru-RU" sz="2800" dirty="0">
                <a:latin typeface="Yu Gothic UI" pitchFamily="34" charset="-128"/>
                <a:ea typeface="Yu Gothic UI" pitchFamily="34" charset="-128"/>
              </a:rPr>
              <a:t>Стационарная реабилитация-</a:t>
            </a:r>
            <a:r>
              <a:rPr lang="ru-RU" sz="2800" b="1" dirty="0">
                <a:latin typeface="Yu Gothic UI" pitchFamily="34" charset="-128"/>
                <a:ea typeface="Yu Gothic UI" pitchFamily="34" charset="-128"/>
              </a:rPr>
              <a:t>12</a:t>
            </a:r>
            <a:r>
              <a:rPr lang="ru-RU" sz="2800" dirty="0">
                <a:latin typeface="Yu Gothic UI" pitchFamily="34" charset="-128"/>
                <a:ea typeface="Yu Gothic UI" pitchFamily="34" charset="-128"/>
              </a:rPr>
              <a:t> мес.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ru-RU" sz="2800" dirty="0">
                <a:latin typeface="Yu Gothic UI" pitchFamily="34" charset="-128"/>
                <a:ea typeface="Yu Gothic UI" pitchFamily="34" charset="-128"/>
              </a:rPr>
              <a:t>Стажировка- </a:t>
            </a:r>
            <a:r>
              <a:rPr lang="ru-RU" sz="2800" b="1" dirty="0">
                <a:latin typeface="Yu Gothic UI" pitchFamily="34" charset="-128"/>
                <a:ea typeface="Yu Gothic UI" pitchFamily="34" charset="-128"/>
              </a:rPr>
              <a:t>6</a:t>
            </a:r>
            <a:r>
              <a:rPr lang="ru-RU" sz="2800" dirty="0">
                <a:latin typeface="Yu Gothic UI" pitchFamily="34" charset="-128"/>
                <a:ea typeface="Yu Gothic UI" pitchFamily="34" charset="-128"/>
              </a:rPr>
              <a:t> мес.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ru-RU" sz="2800" dirty="0">
                <a:latin typeface="Yu Gothic UI" pitchFamily="34" charset="-128"/>
                <a:ea typeface="Yu Gothic UI" pitchFamily="34" charset="-128"/>
              </a:rPr>
              <a:t>Адаптация- </a:t>
            </a:r>
            <a:r>
              <a:rPr lang="en-US" sz="2800" b="1" dirty="0">
                <a:latin typeface="Yu Gothic UI" pitchFamily="34" charset="-128"/>
                <a:ea typeface="Yu Gothic UI" pitchFamily="34" charset="-128"/>
              </a:rPr>
              <a:t>4</a:t>
            </a:r>
            <a:r>
              <a:rPr lang="ru-RU" sz="2800" dirty="0">
                <a:latin typeface="Yu Gothic UI" pitchFamily="34" charset="-128"/>
                <a:ea typeface="Yu Gothic UI" pitchFamily="34" charset="-128"/>
              </a:rPr>
              <a:t> мес.</a:t>
            </a:r>
          </a:p>
          <a:p>
            <a:pPr>
              <a:buFont typeface="Wingdings" panose="05000000000000000000" pitchFamily="2" charset="2"/>
              <a:buChar char="§"/>
            </a:pPr>
            <a:endParaRPr lang="ru-RU" dirty="0">
              <a:latin typeface="Yu Gothic UI" pitchFamily="34" charset="-128"/>
              <a:ea typeface="Yu Gothic UI" pitchFamily="34" charset="-128"/>
            </a:endParaRPr>
          </a:p>
          <a:p>
            <a:r>
              <a:rPr lang="ru-RU" sz="2800" dirty="0">
                <a:latin typeface="Yu Gothic UI" pitchFamily="34" charset="-128"/>
                <a:ea typeface="Yu Gothic UI" pitchFamily="34" charset="-128"/>
              </a:rPr>
              <a:t>Реабилитационные мероприятия направлены на восстановление </a:t>
            </a:r>
            <a:r>
              <a:rPr lang="ru-RU" sz="2800" b="1" dirty="0">
                <a:latin typeface="Yu Gothic UI" pitchFamily="34" charset="-128"/>
                <a:ea typeface="Yu Gothic UI" pitchFamily="34" charset="-128"/>
              </a:rPr>
              <a:t>физического, психологического, духовного и социального здоровья граждан. </a:t>
            </a:r>
          </a:p>
          <a:p>
            <a:pPr algn="ctr"/>
            <a:endParaRPr lang="ru-RU" sz="2800" dirty="0"/>
          </a:p>
          <a:p>
            <a:pPr algn="ctr"/>
            <a:endParaRPr lang="ru-RU" dirty="0"/>
          </a:p>
          <a:p>
            <a:pPr algn="ctr"/>
            <a:endParaRPr lang="ru-RU" dirty="0"/>
          </a:p>
          <a:p>
            <a:pPr algn="ctr">
              <a:buNone/>
            </a:pPr>
            <a:endParaRPr lang="ru-RU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57200" y="260648"/>
            <a:ext cx="8229600" cy="5746643"/>
          </a:xfrm>
        </p:spPr>
        <p:txBody>
          <a:bodyPr/>
          <a:lstStyle/>
          <a:p>
            <a:r>
              <a:rPr lang="ru-RU" dirty="0">
                <a:latin typeface="Yu Gothic UI" pitchFamily="34" charset="-128"/>
                <a:ea typeface="Yu Gothic UI" pitchFamily="34" charset="-128"/>
              </a:rPr>
              <a:t>В </a:t>
            </a:r>
            <a:r>
              <a:rPr lang="ru-RU" b="1" dirty="0">
                <a:latin typeface="Yu Gothic UI" pitchFamily="34" charset="-128"/>
                <a:ea typeface="Yu Gothic UI" pitchFamily="34" charset="-128"/>
              </a:rPr>
              <a:t>2024</a:t>
            </a:r>
            <a:r>
              <a:rPr lang="ru-RU" dirty="0">
                <a:latin typeface="Yu Gothic UI" pitchFamily="34" charset="-128"/>
                <a:ea typeface="Yu Gothic UI" pitchFamily="34" charset="-128"/>
              </a:rPr>
              <a:t> году прибыли на программу более 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Yu Gothic UI" pitchFamily="34" charset="-128"/>
                <a:ea typeface="Yu Gothic UI" pitchFamily="34" charset="-128"/>
              </a:rPr>
              <a:t>90 </a:t>
            </a:r>
            <a:r>
              <a:rPr lang="ru-RU" dirty="0">
                <a:latin typeface="Yu Gothic UI" pitchFamily="34" charset="-128"/>
                <a:ea typeface="Yu Gothic UI" pitchFamily="34" charset="-128"/>
              </a:rPr>
              <a:t>чел.</a:t>
            </a:r>
          </a:p>
          <a:p>
            <a:r>
              <a:rPr lang="ru-RU" dirty="0">
                <a:latin typeface="Yu Gothic UI" pitchFamily="34" charset="-128"/>
                <a:ea typeface="Yu Gothic UI" pitchFamily="34" charset="-128"/>
              </a:rPr>
              <a:t>Закончили курс реабилитации 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Yu Gothic UI" pitchFamily="34" charset="-128"/>
                <a:ea typeface="Yu Gothic UI" pitchFamily="34" charset="-128"/>
              </a:rPr>
              <a:t>17 </a:t>
            </a:r>
            <a:r>
              <a:rPr lang="ru-RU" dirty="0">
                <a:latin typeface="Yu Gothic UI" pitchFamily="34" charset="-128"/>
                <a:ea typeface="Yu Gothic UI" pitchFamily="34" charset="-128"/>
              </a:rPr>
              <a:t>чел.</a:t>
            </a:r>
          </a:p>
          <a:p>
            <a:r>
              <a:rPr lang="ru-RU" dirty="0">
                <a:latin typeface="Yu Gothic UI" pitchFamily="34" charset="-128"/>
                <a:ea typeface="Yu Gothic UI" pitchFamily="34" charset="-128"/>
              </a:rPr>
              <a:t>На сегодняшний день в центре 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Yu Gothic UI" pitchFamily="34" charset="-128"/>
                <a:ea typeface="Yu Gothic UI" pitchFamily="34" charset="-128"/>
              </a:rPr>
              <a:t>69</a:t>
            </a:r>
            <a:r>
              <a:rPr lang="ru-RU" dirty="0">
                <a:latin typeface="Yu Gothic UI" pitchFamily="34" charset="-128"/>
                <a:ea typeface="Yu Gothic UI" pitchFamily="34" charset="-128"/>
              </a:rPr>
              <a:t> человек проходит реабилитацию.</a:t>
            </a:r>
          </a:p>
          <a:p>
            <a:endParaRPr lang="ru-RU" dirty="0"/>
          </a:p>
          <a:p>
            <a:endParaRPr lang="ru-RU" dirty="0"/>
          </a:p>
          <a:p>
            <a:pPr>
              <a:buNone/>
            </a:pPr>
            <a:endParaRPr lang="ru-RU" dirty="0"/>
          </a:p>
        </p:txBody>
      </p:sp>
      <p:pic>
        <p:nvPicPr>
          <p:cNvPr id="3" name="Рисунок 2" descr="171338038315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9512" y="2420888"/>
            <a:ext cx="3104906" cy="2520280"/>
          </a:xfrm>
          <a:prstGeom prst="rect">
            <a:avLst/>
          </a:prstGeom>
        </p:spPr>
      </p:pic>
      <p:pic>
        <p:nvPicPr>
          <p:cNvPr id="4" name="Рисунок 3" descr="1713380383205.jpg"/>
          <p:cNvPicPr>
            <a:picLocks noChangeAspect="1"/>
          </p:cNvPicPr>
          <p:nvPr/>
        </p:nvPicPr>
        <p:blipFill>
          <a:blip r:embed="rId3" cstate="print"/>
          <a:srcRect t="10101" b="16400"/>
          <a:stretch>
            <a:fillRect/>
          </a:stretch>
        </p:blipFill>
        <p:spPr>
          <a:xfrm>
            <a:off x="3069350" y="2924944"/>
            <a:ext cx="3302850" cy="3642765"/>
          </a:xfrm>
          <a:prstGeom prst="rect">
            <a:avLst/>
          </a:prstGeom>
        </p:spPr>
      </p:pic>
      <p:pic>
        <p:nvPicPr>
          <p:cNvPr id="5" name="Рисунок 4" descr="1713380383212.jpg"/>
          <p:cNvPicPr>
            <a:picLocks noChangeAspect="1"/>
          </p:cNvPicPr>
          <p:nvPr/>
        </p:nvPicPr>
        <p:blipFill>
          <a:blip r:embed="rId4" cstate="print"/>
          <a:srcRect t="16254"/>
          <a:stretch>
            <a:fillRect/>
          </a:stretch>
        </p:blipFill>
        <p:spPr>
          <a:xfrm>
            <a:off x="6336704" y="2492896"/>
            <a:ext cx="2699792" cy="3392785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Содержимое 7" descr="1713380383176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683568" y="836712"/>
            <a:ext cx="3630594" cy="2232248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76071"/>
          </a:xfrm>
        </p:spPr>
        <p:txBody>
          <a:bodyPr>
            <a:normAutofit fontScale="90000"/>
          </a:bodyPr>
          <a:lstStyle/>
          <a:p>
            <a:r>
              <a:rPr lang="ru-RU" dirty="0"/>
              <a:t>                   </a:t>
            </a:r>
            <a:r>
              <a:rPr lang="ru-RU" dirty="0">
                <a:solidFill>
                  <a:srgbClr val="006600"/>
                </a:solidFill>
                <a:latin typeface="Yu Gothic UI" pitchFamily="34" charset="-128"/>
                <a:ea typeface="Yu Gothic UI" pitchFamily="34" charset="-128"/>
              </a:rPr>
              <a:t>д. Котлы</a:t>
            </a:r>
          </a:p>
        </p:txBody>
      </p:sp>
      <p:pic>
        <p:nvPicPr>
          <p:cNvPr id="9" name="Рисунок 8" descr="1713380383188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79512" y="3356992"/>
            <a:ext cx="2376264" cy="2376264"/>
          </a:xfrm>
          <a:prstGeom prst="rect">
            <a:avLst/>
          </a:prstGeom>
        </p:spPr>
      </p:pic>
      <p:pic>
        <p:nvPicPr>
          <p:cNvPr id="10" name="Рисунок 9" descr="1713380383194.jpg"/>
          <p:cNvPicPr>
            <a:picLocks noChangeAspect="1"/>
          </p:cNvPicPr>
          <p:nvPr/>
        </p:nvPicPr>
        <p:blipFill>
          <a:blip r:embed="rId5" cstate="print"/>
          <a:srcRect t="16667" b="25987"/>
          <a:stretch>
            <a:fillRect/>
          </a:stretch>
        </p:blipFill>
        <p:spPr>
          <a:xfrm>
            <a:off x="4499992" y="836712"/>
            <a:ext cx="3960440" cy="2271162"/>
          </a:xfrm>
          <a:prstGeom prst="rect">
            <a:avLst/>
          </a:prstGeom>
        </p:spPr>
      </p:pic>
      <p:pic>
        <p:nvPicPr>
          <p:cNvPr id="11" name="Рисунок 10" descr="1713380383137.jpg"/>
          <p:cNvPicPr>
            <a:picLocks noChangeAspect="1"/>
          </p:cNvPicPr>
          <p:nvPr/>
        </p:nvPicPr>
        <p:blipFill>
          <a:blip r:embed="rId6" cstate="print"/>
          <a:srcRect t="28240"/>
          <a:stretch>
            <a:fillRect/>
          </a:stretch>
        </p:blipFill>
        <p:spPr>
          <a:xfrm>
            <a:off x="2771800" y="3367994"/>
            <a:ext cx="6192688" cy="3332905"/>
          </a:xfrm>
          <a:prstGeom prst="rect">
            <a:avLst/>
          </a:prstGeom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ткрытая">
  <a:themeElements>
    <a:clrScheme name="Метро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Открытая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Открытая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369</TotalTime>
  <Words>266</Words>
  <Application>Microsoft Office PowerPoint</Application>
  <PresentationFormat>Экран (4:3)</PresentationFormat>
  <Paragraphs>79</Paragraphs>
  <Slides>14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23" baseType="lpstr">
      <vt:lpstr>Yu Gothic UI</vt:lpstr>
      <vt:lpstr>Yu Gothic UI Light</vt:lpstr>
      <vt:lpstr>Calibri</vt:lpstr>
      <vt:lpstr>Lucida Sans Unicode</vt:lpstr>
      <vt:lpstr>Verdana</vt:lpstr>
      <vt:lpstr>Wingdings</vt:lpstr>
      <vt:lpstr>Wingdings 2</vt:lpstr>
      <vt:lpstr>Wingdings 3</vt:lpstr>
      <vt:lpstr>Открытая</vt:lpstr>
      <vt:lpstr>Презентация PowerPoint</vt:lpstr>
      <vt:lpstr>Фонд ведёт работу по следующим направлениям:</vt:lpstr>
      <vt:lpstr>Информирование.</vt:lpstr>
      <vt:lpstr>Консультирование. </vt:lpstr>
      <vt:lpstr>Презентация PowerPoint</vt:lpstr>
      <vt:lpstr>Реабилитация. </vt:lpstr>
      <vt:lpstr>Презентация PowerPoint</vt:lpstr>
      <vt:lpstr>Презентация PowerPoint</vt:lpstr>
      <vt:lpstr>                   д. Котлы</vt:lpstr>
      <vt:lpstr>            д.Преображенка</vt:lpstr>
      <vt:lpstr>Ежегодный праздник  «День центра»</vt:lpstr>
      <vt:lpstr>Презентация PowerPoint</vt:lpstr>
      <vt:lpstr>Работа Фонда за эти годы отмечена многими благодарностями и наградами</vt:lpstr>
      <vt:lpstr>Спасибо за внимание!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ПОЛЬЗОВАТЕЛЬ</dc:creator>
  <cp:lastModifiedBy>User</cp:lastModifiedBy>
  <cp:revision>46</cp:revision>
  <dcterms:created xsi:type="dcterms:W3CDTF">2024-04-17T13:11:36Z</dcterms:created>
  <dcterms:modified xsi:type="dcterms:W3CDTF">2024-11-07T15:25:31Z</dcterms:modified>
</cp:coreProperties>
</file>