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  <p:sldId id="264" r:id="rId6"/>
    <p:sldId id="265" r:id="rId7"/>
    <p:sldId id="266" r:id="rId8"/>
    <p:sldId id="270" r:id="rId9"/>
    <p:sldId id="268" r:id="rId10"/>
    <p:sldId id="267" r:id="rId11"/>
    <p:sldId id="269" r:id="rId1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99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C10AC4-5543-465B-A81F-772DFE63BC0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767DBF9-881F-4883-87DD-694A74B77075}" type="datetimeFigureOut">
              <a:rPr lang="ru-RU" smtClean="0"/>
              <a:t>09.08.2024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486600" cy="2376264"/>
          </a:xfrm>
        </p:spPr>
        <p:txBody>
          <a:bodyPr>
            <a:noAutofit/>
          </a:bodyPr>
          <a:lstStyle/>
          <a:p>
            <a:pPr algn="ctr"/>
            <a:r>
              <a:rPr lang="ru-RU" sz="2500" dirty="0">
                <a:solidFill>
                  <a:schemeClr val="accent6">
                    <a:lumMod val="50000"/>
                  </a:schemeClr>
                </a:solidFill>
              </a:rPr>
              <a:t> Муниципального образования города федерального значения Санкт-Петербурга поселок </a:t>
            </a:r>
            <a:r>
              <a:rPr lang="ru-RU" sz="2500" dirty="0" err="1">
                <a:solidFill>
                  <a:schemeClr val="accent6">
                    <a:lumMod val="50000"/>
                  </a:schemeClr>
                </a:solidFill>
              </a:rPr>
              <a:t>Усть</a:t>
            </a:r>
            <a:r>
              <a:rPr lang="ru-RU" sz="2500" dirty="0">
                <a:solidFill>
                  <a:schemeClr val="accent6">
                    <a:lumMod val="50000"/>
                  </a:schemeClr>
                </a:solidFill>
              </a:rPr>
              <a:t>-Ижора                  на </a:t>
            </a:r>
            <a:r>
              <a:rPr lang="ru-RU" sz="2500" dirty="0" smtClean="0">
                <a:solidFill>
                  <a:schemeClr val="accent6">
                    <a:lumMod val="50000"/>
                  </a:schemeClr>
                </a:solidFill>
              </a:rPr>
              <a:t>2024 </a:t>
            </a:r>
            <a:r>
              <a:rPr lang="ru-RU" sz="2500" dirty="0">
                <a:solidFill>
                  <a:schemeClr val="accent6">
                    <a:lumMod val="50000"/>
                  </a:schemeClr>
                </a:solidFill>
              </a:rPr>
              <a:t>год и на плановый период </a:t>
            </a:r>
            <a:r>
              <a:rPr lang="ru-RU" sz="2500" dirty="0" smtClean="0">
                <a:solidFill>
                  <a:schemeClr val="accent6">
                    <a:lumMod val="50000"/>
                  </a:schemeClr>
                </a:solidFill>
              </a:rPr>
              <a:t>2025 </a:t>
            </a:r>
            <a:r>
              <a:rPr lang="ru-RU" sz="2500" dirty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sz="2500" dirty="0" smtClean="0">
                <a:solidFill>
                  <a:schemeClr val="accent6">
                    <a:lumMod val="50000"/>
                  </a:schemeClr>
                </a:solidFill>
              </a:rPr>
              <a:t>2026 </a:t>
            </a:r>
            <a:r>
              <a:rPr lang="ru-RU" sz="2500" dirty="0">
                <a:solidFill>
                  <a:schemeClr val="accent6">
                    <a:lumMod val="50000"/>
                  </a:schemeClr>
                </a:solidFill>
              </a:rPr>
              <a:t>годов</a:t>
            </a:r>
          </a:p>
          <a:p>
            <a:pPr algn="ctr"/>
            <a:endParaRPr lang="ru-RU" sz="25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1400" i="1" dirty="0">
                <a:solidFill>
                  <a:schemeClr val="accent6">
                    <a:lumMod val="50000"/>
                  </a:schemeClr>
                </a:solidFill>
              </a:rPr>
              <a:t>Санкт-Петербург, </a:t>
            </a:r>
            <a:r>
              <a:rPr lang="ru-RU" sz="1400" i="1" dirty="0" smtClean="0">
                <a:solidFill>
                  <a:schemeClr val="accent6">
                    <a:lumMod val="50000"/>
                  </a:schemeClr>
                </a:solidFill>
              </a:rPr>
              <a:t>2024 </a:t>
            </a:r>
            <a:r>
              <a:rPr lang="ru-RU" sz="1400" i="1" dirty="0">
                <a:solidFill>
                  <a:schemeClr val="accent6">
                    <a:lumMod val="50000"/>
                  </a:schemeClr>
                </a:solidFill>
              </a:rPr>
              <a:t>год 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51520" y="2376312"/>
            <a:ext cx="8280920" cy="2016224"/>
          </a:xfrm>
        </p:spPr>
        <p:txBody>
          <a:bodyPr/>
          <a:lstStyle/>
          <a:p>
            <a:pPr algn="ctr"/>
            <a:r>
              <a:rPr lang="ru-RU" sz="5400" b="1" dirty="0"/>
              <a:t>  </a:t>
            </a:r>
            <a:br>
              <a:rPr lang="ru-RU" sz="5400" b="1" dirty="0"/>
            </a:br>
            <a:r>
              <a:rPr lang="ru-RU" sz="5400" b="1" dirty="0"/>
              <a:t/>
            </a:r>
            <a:br>
              <a:rPr lang="ru-RU" sz="5400" b="1" dirty="0"/>
            </a:br>
            <a:r>
              <a:rPr lang="ru-RU" b="1" dirty="0">
                <a:solidFill>
                  <a:srgbClr val="FF0000"/>
                </a:solidFill>
              </a:rPr>
              <a:t>БЮДЖЕТ ДЛЯ ГРАЖДАН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28083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3C1D3CDE-9A98-535C-8F91-A2ED7CF95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8460432" cy="245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06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08520" y="-7330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31640" y="116633"/>
            <a:ext cx="6541468" cy="792087"/>
          </a:xfrm>
        </p:spPr>
        <p:txBody>
          <a:bodyPr/>
          <a:lstStyle/>
          <a:p>
            <a:pPr algn="ctr"/>
            <a:r>
              <a:rPr lang="ru-RU" sz="2000" b="1" dirty="0"/>
              <a:t>Расходы на решение вопросов местного значения. </a:t>
            </a:r>
            <a:br>
              <a:rPr lang="ru-RU" sz="2000" b="1" dirty="0"/>
            </a:br>
            <a:r>
              <a:rPr lang="ru-RU" sz="2000" b="1" dirty="0"/>
              <a:t>(Муниципальные программы)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045268"/>
              </p:ext>
            </p:extLst>
          </p:nvPr>
        </p:nvGraphicFramePr>
        <p:xfrm>
          <a:off x="281867" y="4864137"/>
          <a:ext cx="7992889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Организация и проведение местных и участие в организации и проведении городских праздничных и иных зрелищных мероприятий, организация и проведение мероприятий по сохранению и развитию местных традиций и обрядов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7985,0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3D088E0D-5A66-1DA9-7144-11B7B3C52C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" y="207174"/>
            <a:ext cx="918215" cy="1010435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7075C514-546F-DF96-C67F-66BB346FF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69006"/>
              </p:ext>
            </p:extLst>
          </p:nvPr>
        </p:nvGraphicFramePr>
        <p:xfrm>
          <a:off x="281867" y="3357895"/>
          <a:ext cx="7992889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9">
                  <a:extLst>
                    <a:ext uri="{9D8B030D-6E8A-4147-A177-3AD203B41FA5}">
                      <a16:colId xmlns="" xmlns:a16="http://schemas.microsoft.com/office/drawing/2014/main" val="2122693334"/>
                    </a:ext>
                  </a:extLst>
                </a:gridCol>
                <a:gridCol w="5040560">
                  <a:extLst>
                    <a:ext uri="{9D8B030D-6E8A-4147-A177-3AD203B41FA5}">
                      <a16:colId xmlns="" xmlns:a16="http://schemas.microsoft.com/office/drawing/2014/main" val="271299160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3922815147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337420215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343437083"/>
                    </a:ext>
                  </a:extLst>
                </a:gridCol>
              </a:tblGrid>
              <a:tr h="27357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Осуществление экологического просвещения, а так-же организация экологического воспитания и формирования экологической культуры в области обращения с твердыми коммунальными отходами. Участие в мероприятиях по охране окружающей среды в границах муниципального образования, за исключением организации и осуществления мероприятий по экологическому контролю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06317662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+страничку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3" y="1248683"/>
            <a:ext cx="3367483" cy="151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771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1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752428" y="440669"/>
            <a:ext cx="6120680" cy="747463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КОНТАКТНАЯ ИНФОРМАЦИЯ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28083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1856ACD8-7436-B083-54DE-3A1CEF06C2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" y="207174"/>
            <a:ext cx="918215" cy="1010435"/>
          </a:xfrm>
          <a:prstGeom prst="rect">
            <a:avLst/>
          </a:prstGeom>
        </p:spPr>
      </p:pic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CABC2F9B-DBAF-9A97-6685-CBBF61D0C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194645"/>
              </p:ext>
            </p:extLst>
          </p:nvPr>
        </p:nvGraphicFramePr>
        <p:xfrm>
          <a:off x="224460" y="1447738"/>
          <a:ext cx="7859216" cy="3995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7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20928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приема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Совет Внутригородского Муниципального образования города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федерального значения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Санкт-Петербурга муниципальный округ                п.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-Ижора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Адрес: 196645, г. Санкт-Петербург, п.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-Ижора,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Шлиссельбургское шоссе, д. 219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Тел/факс: (812) 462-41-53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Электронная почта: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ust-izora.mamo@mail.ru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Понедельник-четверг: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09:00 до 17:30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Пятница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09:00 до 16:15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Обеденный перерыв: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13:00-13:30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Выходной: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суббота,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воскресенье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Кострова Елена Александровна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 граждан: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Вторник -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16:00 до 18:00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288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Местная администрация Внутригородского Муниципального образования города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федерального значения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Санкт-Петербурга муниципальный округ             п.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-Ижора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Адрес: 196645, г. Санкт-Петербург, п.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-Ижора,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Шлиссельбургское шоссе, д. 219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Тел/факс: (812) 462-41-53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Электронная почта: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ust-izora.mamo@mail.ru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Мацепуро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Наталья Ивановна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граждан: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 - с 15:00 до 17:00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3EC923D-7168-D52A-3A5A-1E04722990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126" y="5638800"/>
            <a:ext cx="1802821" cy="111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97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69277"/>
            <a:ext cx="7486600" cy="5300084"/>
          </a:xfrm>
        </p:spPr>
        <p:txBody>
          <a:bodyPr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                              Бюджет –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Доходы – поступающие в бюджет денежные средства, в виде налоговых, неналоговых и безвозмездных поступлений.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Расходы – денежные средства, направляемые на финансовое обеспечение задач и функций органов местного самоуправления.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Дефицит – превышение расходов бюджета над его доходами (-).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Профицит –превышение доходов бюджета над его расходами (+).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Межбюджетные трансферты – средства, предоставляемые одним бюджетом бюджетной системы Российской Федерации другому бюджету бюджетной системы Российской Федерации. Виды межбюджетных трансфертов: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Субвенция – средства, предоставляемые одним бюджетом бюджетной системы Российской Федерации другому бюджету бюджетной системы Российской Федерации в целях обеспечения обязанностей по выполнению переданных полномочий.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Субсидия – средства, предоставляемые одним бюджетом бюджетной системы Российской Федерации другому бюджету бюджетной системы Российской Федерации в целях исполнения обязанностей по решению вопросов местного значения.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500" spc="-100" dirty="0">
                <a:solidFill>
                  <a:schemeClr val="accent6">
                    <a:lumMod val="50000"/>
                  </a:schemeClr>
                </a:solidFill>
              </a:rPr>
              <a:t>	Дотация – средства, предоставляемые одним бюджетом бюджетной системы Российской Федерации другому бюджету бюджетной системы Российской Федерации в целях выравнивания финансовых возможностей для решения вопросов местного значения.</a:t>
            </a:r>
          </a:p>
          <a:p>
            <a:pPr algn="ctr"/>
            <a:endParaRPr lang="ru-RU" sz="25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752428" y="440669"/>
            <a:ext cx="6120680" cy="747463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Г Л О С </a:t>
            </a:r>
            <a:r>
              <a:rPr lang="ru-RU" sz="4000" dirty="0" err="1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С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А Р И Й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28083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98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486600" cy="4248472"/>
          </a:xfrm>
        </p:spPr>
        <p:txBody>
          <a:bodyPr>
            <a:noAutofit/>
          </a:bodyPr>
          <a:lstStyle/>
          <a:p>
            <a:pPr algn="ctr"/>
            <a:endParaRPr lang="ru-RU" sz="25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691680" y="260648"/>
            <a:ext cx="6181428" cy="990772"/>
          </a:xfrm>
        </p:spPr>
        <p:txBody>
          <a:bodyPr/>
          <a:lstStyle/>
          <a:p>
            <a:pPr algn="ctr"/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Основные показатели социально-экономического развития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28083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3822" y="3913201"/>
            <a:ext cx="7786092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задачами органов местного самоуправления Муниципального образования в области социально-экономической политики на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является улучшение качества жизни населения Муниципального образования, решение вопросов местного значения по таким направлениям, как благоустройство, культура, оздоровление и спорт, работа с молодежью, повышение уровня безопасности, охрана окружающей среды, опека и попечительство и др.</a:t>
            </a:r>
            <a:b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достижения указанных целей необходимо укрепить финансово-экономическую базу органов местного самоуправления; развить формы гражданского участия в деятельности органов местного самоуправления; активизировать работу по взаимодействию органов местного самоуправления и органов государственной власти.</a:t>
            </a:r>
            <a:endParaRPr lang="ru-RU" sz="1500" dirty="0"/>
          </a:p>
        </p:txBody>
      </p:sp>
      <p:graphicFrame>
        <p:nvGraphicFramePr>
          <p:cNvPr id="13" name="Объект 4">
            <a:extLst>
              <a:ext uri="{FF2B5EF4-FFF2-40B4-BE49-F238E27FC236}">
                <a16:creationId xmlns="" xmlns:a16="http://schemas.microsoft.com/office/drawing/2014/main" id="{3E1139B1-9225-4D12-3134-1FF045CE5B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904779"/>
              </p:ext>
            </p:extLst>
          </p:nvPr>
        </p:nvGraphicFramePr>
        <p:xfrm>
          <a:off x="533822" y="1375093"/>
          <a:ext cx="6918498" cy="24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2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752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57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6472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1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2026г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47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(чел.)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47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местного бюджета (тыс. руб.)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538,4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891,5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662,5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47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местного бюджета (тыс. руб.)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538,4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494,5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788,2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47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(-), профицит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8AA2E9AE-6153-A5DE-2A0A-C6C00E9A9B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" y="207174"/>
            <a:ext cx="918215" cy="101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1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08520" y="-7330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31640" y="116633"/>
            <a:ext cx="6480720" cy="1368152"/>
          </a:xfrm>
        </p:spPr>
        <p:txBody>
          <a:bodyPr/>
          <a:lstStyle/>
          <a:p>
            <a:pPr algn="ctr"/>
            <a:r>
              <a:rPr lang="ru-RU" sz="2000" b="1" dirty="0"/>
              <a:t>Доходы  Бюджета внутригородского муниципального образования города федерального значения                            Санкт-Петербурга поселок </a:t>
            </a:r>
            <a:r>
              <a:rPr lang="ru-RU" sz="2000" b="1" dirty="0" err="1"/>
              <a:t>Усть</a:t>
            </a:r>
            <a:r>
              <a:rPr lang="ru-RU" sz="2000" b="1" dirty="0"/>
              <a:t>-Ижора на </a:t>
            </a:r>
            <a:r>
              <a:rPr lang="ru-RU" sz="2000" b="1" dirty="0" smtClean="0"/>
              <a:t>2024 </a:t>
            </a:r>
            <a:r>
              <a:rPr lang="ru-RU" sz="2000" b="1" dirty="0"/>
              <a:t>год                       и на плановый период </a:t>
            </a:r>
            <a:r>
              <a:rPr lang="ru-RU" sz="2000" b="1" dirty="0" smtClean="0"/>
              <a:t>2025 </a:t>
            </a:r>
            <a:r>
              <a:rPr lang="ru-RU" sz="2000" b="1" dirty="0"/>
              <a:t>- </a:t>
            </a:r>
            <a:r>
              <a:rPr lang="ru-RU" sz="2000" b="1" dirty="0" smtClean="0"/>
              <a:t>2026 </a:t>
            </a:r>
            <a:r>
              <a:rPr lang="ru-RU" sz="2000" b="1" dirty="0"/>
              <a:t>годов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666286"/>
              </p:ext>
            </p:extLst>
          </p:nvPr>
        </p:nvGraphicFramePr>
        <p:xfrm>
          <a:off x="295306" y="1484784"/>
          <a:ext cx="7652780" cy="3961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72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77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64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713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76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ru-RU" sz="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источника доходов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0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 И НЕНАЛОГОВЫЕ ДОХОДЫ, в том числе: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120,2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110,2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110,2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38125" algn="l"/>
                        </a:tabLst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kumimoji="0" lang="ru-RU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алоги на доходы физических лиц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85,2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85,2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85,2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доходы, в том числе: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24,0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460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38125" algn="l"/>
                        </a:tabLst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от оказания платных услуг            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38125" algn="l"/>
                        </a:tabLst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компенсации затрат государства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24,0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4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БЕЗВОЗМЕЗДНЫЕ ПОСТУПЛЕНИЯ (межбюджетные трансферты), в том числе: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69 418,2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69 781,3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72 552,3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460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38125" algn="l"/>
                        </a:tabLst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Дотации на выравнивание бюджетной обеспеченности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64 756,6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67 429,8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70 106,9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731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38125" algn="l"/>
                        </a:tabLst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Субвенции бюджетам субъектов РФ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2 257,6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2 351,5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2 445,4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47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ВСЕГО ДОХОДОВ: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 </a:t>
                      </a: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538,4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69 891,5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72 662,5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57A3021C-0F01-6072-8139-A059D317EE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" y="207174"/>
            <a:ext cx="918215" cy="101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8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08520" y="-7330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31640" y="116633"/>
            <a:ext cx="6541468" cy="1368152"/>
          </a:xfrm>
        </p:spPr>
        <p:txBody>
          <a:bodyPr/>
          <a:lstStyle/>
          <a:p>
            <a:pPr algn="ctr"/>
            <a:r>
              <a:rPr lang="ru-RU" sz="2000" b="1" dirty="0"/>
              <a:t>Расходы  Бюджета внутригородского муниципального образования города федерального значения                          Санкт-Петербурга поселок </a:t>
            </a:r>
            <a:r>
              <a:rPr lang="ru-RU" sz="2000" b="1" dirty="0" err="1"/>
              <a:t>Усть</a:t>
            </a:r>
            <a:r>
              <a:rPr lang="ru-RU" sz="2000" b="1" dirty="0"/>
              <a:t>-Ижора на </a:t>
            </a:r>
            <a:r>
              <a:rPr lang="ru-RU" sz="2000" b="1" dirty="0" smtClean="0"/>
              <a:t>2024 </a:t>
            </a:r>
            <a:r>
              <a:rPr lang="ru-RU" sz="2000" b="1" dirty="0"/>
              <a:t>год                          и на плановый период </a:t>
            </a:r>
            <a:r>
              <a:rPr lang="ru-RU" sz="2000" b="1" dirty="0" smtClean="0"/>
              <a:t>2025 </a:t>
            </a:r>
            <a:r>
              <a:rPr lang="ru-RU" sz="2000" b="1" dirty="0"/>
              <a:t>и </a:t>
            </a:r>
            <a:r>
              <a:rPr lang="ru-RU" sz="2000" b="1" dirty="0" smtClean="0"/>
              <a:t>2026 </a:t>
            </a:r>
            <a:r>
              <a:rPr lang="ru-RU" sz="2000" b="1" dirty="0"/>
              <a:t>годов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568872"/>
              </p:ext>
            </p:extLst>
          </p:nvPr>
        </p:nvGraphicFramePr>
        <p:xfrm>
          <a:off x="261256" y="1489227"/>
          <a:ext cx="7767128" cy="460435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699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048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43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0018" marR="50018" marT="0" marB="0" anchor="ctr" horzOverflow="overflow">
                    <a:solidFill>
                      <a:schemeClr val="accent1">
                        <a:hueOff val="0"/>
                        <a:satOff val="0"/>
                        <a:lumOff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accent1">
                        <a:hueOff val="0"/>
                        <a:satOff val="0"/>
                        <a:lumOff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accent1">
                        <a:hueOff val="0"/>
                        <a:satOff val="0"/>
                        <a:lumOff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solidFill>
                      <a:schemeClr val="accent1">
                        <a:hueOff val="0"/>
                        <a:satOff val="0"/>
                        <a:lumOff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solidFill>
                      <a:schemeClr val="accent1">
                        <a:hueOff val="0"/>
                        <a:satOff val="0"/>
                        <a:lumOff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18616,6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16591,1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17120,4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органов местного самоуправления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12869,1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13393,4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13919,1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исполнению государственных полномочий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5508,3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3108,1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3111,3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 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159,2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53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28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территорий от чрезвычайных ситуаций природного и техногенного характера, пожарная безопасность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33703,9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21050,0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21050,0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Общеэкономические вопросы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7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33653,9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21000,0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21000,0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19199,5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15020,0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14704,1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2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19199,5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15020,0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14704,1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676F310-9415-5271-F0EA-B869C9786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" y="207174"/>
            <a:ext cx="918215" cy="101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1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08520" y="-7330"/>
            <a:ext cx="8460432" cy="1420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01266" y="332656"/>
            <a:ext cx="6541468" cy="504055"/>
          </a:xfrm>
        </p:spPr>
        <p:txBody>
          <a:bodyPr/>
          <a:lstStyle/>
          <a:p>
            <a:r>
              <a:rPr lang="ru-RU" sz="2000" b="1" dirty="0">
                <a:latin typeface="+mn-lt"/>
              </a:rPr>
              <a:t>Внутригородское   Муниципальное   образование </a:t>
            </a:r>
            <a:br>
              <a:rPr lang="ru-RU" sz="2000" b="1" dirty="0">
                <a:latin typeface="+mn-lt"/>
              </a:rPr>
            </a:br>
            <a:r>
              <a:rPr lang="ru-RU" sz="2000" b="1" dirty="0">
                <a:latin typeface="+mn-lt"/>
              </a:rPr>
              <a:t>Санкт-Петербурга поселок </a:t>
            </a:r>
            <a:r>
              <a:rPr lang="ru-RU" sz="2000" b="1" dirty="0" err="1">
                <a:latin typeface="+mn-lt"/>
              </a:rPr>
              <a:t>Усть</a:t>
            </a:r>
            <a:r>
              <a:rPr lang="ru-RU" sz="2000" b="1" dirty="0">
                <a:latin typeface="+mn-lt"/>
              </a:rPr>
              <a:t>-Ижора</a:t>
            </a:r>
            <a:endParaRPr lang="ru-RU" sz="20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72514"/>
              </p:ext>
            </p:extLst>
          </p:nvPr>
        </p:nvGraphicFramePr>
        <p:xfrm>
          <a:off x="251520" y="1412778"/>
          <a:ext cx="7992888" cy="505288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704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30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2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50018" marR="50018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9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50018" marR="50018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00,0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00,0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0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Проф. подготовка, переподготовка и повышение квалификации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10785,0</a:t>
                      </a:r>
                      <a:endParaRPr lang="ru-RU" sz="1600" b="1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7800,0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7800,0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</a:t>
                      </a: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10785,0</a:t>
                      </a:r>
                      <a:endParaRPr lang="ru-RU" sz="1600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2273,5</a:t>
                      </a:r>
                      <a:endParaRPr lang="ru-RU" sz="1600" b="1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2317,1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2360,7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4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обеспечение, соц. обеспечение населения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1224,8</a:t>
                      </a:r>
                      <a:endParaRPr lang="ru-RU" sz="1600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1224,8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1224,8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54429" marR="54429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1048,7</a:t>
                      </a:r>
                      <a:endParaRPr lang="ru-RU" sz="1600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1092,3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1135,9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290,9</a:t>
                      </a:r>
                      <a:endParaRPr lang="ru-RU" sz="1600" b="1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290,0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290,0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290,9</a:t>
                      </a:r>
                      <a:endParaRPr lang="ru-RU" sz="1600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6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263,3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</a:p>
                  </a:txBody>
                  <a:tcPr marL="54429" marR="54429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263,3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5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РАСХОДОВ: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429" marR="54429" marT="0" marB="0" anchor="ctr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85538,4</a:t>
                      </a:r>
                      <a:endParaRPr lang="ru-RU" sz="1600" b="1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64494,5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64788,2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3AD785D3-04EA-F897-D67C-24FB9B34C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" y="207174"/>
            <a:ext cx="918215" cy="101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33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08520" y="-7330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31640" y="116633"/>
            <a:ext cx="6541468" cy="792087"/>
          </a:xfrm>
        </p:spPr>
        <p:txBody>
          <a:bodyPr/>
          <a:lstStyle/>
          <a:p>
            <a:pPr algn="ctr"/>
            <a:r>
              <a:rPr lang="ru-RU" sz="2000" b="1" dirty="0"/>
              <a:t>Расходы на решение вопросов местного значения. </a:t>
            </a:r>
            <a:br>
              <a:rPr lang="ru-RU" sz="2000" b="1" dirty="0"/>
            </a:br>
            <a:r>
              <a:rPr lang="ru-RU" sz="2000" b="1" dirty="0"/>
              <a:t>(Муниципальные программы)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217542"/>
              </p:ext>
            </p:extLst>
          </p:nvPr>
        </p:nvGraphicFramePr>
        <p:xfrm>
          <a:off x="272779" y="2328082"/>
          <a:ext cx="8055542" cy="448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355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47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7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9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формах, установленных Законодательством Санкт-Петербурга, а мероприятиях по профилактике незаконного потребления наркотических средств и психотропных веществ, новых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потенциально опасных </a:t>
                      </a:r>
                      <a:r>
                        <a:rPr lang="ru-RU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психоактивных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веществ, наркомании в Санкт-Петербурге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57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Проведение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подготовки и обучения неработающего населения способам защиты и действиям в чрезвычайных ситуациях, а также способам защиты от опасностей, возникающих при ведении военных действий или вследствие этих действий. Содействие в установленном порядке исполнительным органам государственной власти Санкт-Петербурга в сборе и обмене информацией в области защиты населения и территорий от чрезвычайных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ситуаций, а также содействие в информировании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населения об угрозе возникновения или о возникновении чрезвычайной ситуации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11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Участие в реализации мер по профилактике дорожно-транспортного травматизма на территории муниципального образования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61881D4D-010C-C987-8595-0E3FE8C26D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472"/>
            <a:ext cx="918215" cy="10104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8288D33-A3B8-BF6C-A3D6-A4B38EE2FB52}"/>
              </a:ext>
            </a:extLst>
          </p:cNvPr>
          <p:cNvSpPr txBox="1"/>
          <p:nvPr/>
        </p:nvSpPr>
        <p:spPr>
          <a:xfrm>
            <a:off x="443508" y="1038907"/>
            <a:ext cx="77140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- документ стратегического планирования, содержащий комплекс планируемых мероприятий, взаимоувязанных по задачам, срокам осуществления, исполнителям и ресурсам и обеспечивающих наиболее эффективное достижение целей и решение задач социально-экономического развития муниципального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90348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010972"/>
              </p:ext>
            </p:extLst>
          </p:nvPr>
        </p:nvGraphicFramePr>
        <p:xfrm>
          <a:off x="334161" y="3893650"/>
          <a:ext cx="7982255" cy="2670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57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405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Организация профессионального образования и дополнительного профессионального образования выборных должностных лиц местного самоуправления, членов выборных органов местного самоуправления, депутатов муниципальных советов  муниципальных образований, муниципальных служащих  и  работников муниципальных учреждений, организация подготовки кадров для муниципальной службы в порядке, предусмотренном законодательством Российской Федерации об образовании и законодательством  Российской Федерации о муниципальной службе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92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Организация и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проведение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досуговых мероприятий для жителей муниципального образования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F2757067-7B71-7849-E4EF-ADAF41E0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818928"/>
              </p:ext>
            </p:extLst>
          </p:nvPr>
        </p:nvGraphicFramePr>
        <p:xfrm>
          <a:off x="334162" y="2594255"/>
          <a:ext cx="7982254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44">
                  <a:extLst>
                    <a:ext uri="{9D8B030D-6E8A-4147-A177-3AD203B41FA5}">
                      <a16:colId xmlns="" xmlns:a16="http://schemas.microsoft.com/office/drawing/2014/main" val="113325103"/>
                    </a:ext>
                  </a:extLst>
                </a:gridCol>
                <a:gridCol w="5030371">
                  <a:extLst>
                    <a:ext uri="{9D8B030D-6E8A-4147-A177-3AD203B41FA5}">
                      <a16:colId xmlns="" xmlns:a16="http://schemas.microsoft.com/office/drawing/2014/main" val="2733477011"/>
                    </a:ext>
                  </a:extLst>
                </a:gridCol>
                <a:gridCol w="821539">
                  <a:extLst>
                    <a:ext uri="{9D8B030D-6E8A-4147-A177-3AD203B41FA5}">
                      <a16:colId xmlns="" xmlns:a16="http://schemas.microsoft.com/office/drawing/2014/main" val="217932069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29132539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6602650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Текущий ремонт и содержание дорог внутригородского муниципального образования города федерального значения Санкт-Петербурга поселок Усть-Ижора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29653,9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08954338"/>
                  </a:ext>
                </a:extLst>
              </a:tr>
              <a:tr h="2735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Благоустройство территории внутригородского муниципального образования города федерального значения Санкт-Петербурга поселок Усть-Ижора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17990,5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15020,0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14704,1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63996602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031D8689-D6B3-D25C-3B53-E7581533BA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918215" cy="10104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016EE1-31C5-E6CC-CD49-FD1AB53DC28D}"/>
              </a:ext>
            </a:extLst>
          </p:cNvPr>
          <p:cNvSpPr txBox="1"/>
          <p:nvPr/>
        </p:nvSpPr>
        <p:spPr>
          <a:xfrm>
            <a:off x="1187624" y="275745"/>
            <a:ext cx="64087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+mn-lt"/>
              </a:rPr>
              <a:t>Внутригородское   Муниципальное   образование </a:t>
            </a:r>
            <a:br>
              <a:rPr lang="ru-RU" sz="2000" b="1" dirty="0">
                <a:solidFill>
                  <a:schemeClr val="tx2"/>
                </a:solidFill>
                <a:latin typeface="+mn-lt"/>
              </a:rPr>
            </a:br>
            <a:r>
              <a:rPr lang="ru-RU" sz="2000" b="1" dirty="0">
                <a:solidFill>
                  <a:schemeClr val="tx2"/>
                </a:solidFill>
                <a:latin typeface="+mn-lt"/>
              </a:rPr>
              <a:t>Санкт-Петербурга поселок </a:t>
            </a:r>
            <a:r>
              <a:rPr lang="ru-RU" sz="2000" b="1" dirty="0" err="1">
                <a:solidFill>
                  <a:schemeClr val="tx2"/>
                </a:solidFill>
                <a:latin typeface="+mn-lt"/>
              </a:rPr>
              <a:t>Усть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-Ижора</a:t>
            </a:r>
            <a:endParaRPr lang="ru-RU" sz="2000" dirty="0">
              <a:solidFill>
                <a:schemeClr val="tx2"/>
              </a:solidFill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76B485AB-D2AA-89F9-C8F8-E28F9ABA9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259772"/>
              </p:ext>
            </p:extLst>
          </p:nvPr>
        </p:nvGraphicFramePr>
        <p:xfrm>
          <a:off x="334163" y="1519835"/>
          <a:ext cx="7982253" cy="1074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44">
                  <a:extLst>
                    <a:ext uri="{9D8B030D-6E8A-4147-A177-3AD203B41FA5}">
                      <a16:colId xmlns="" xmlns:a16="http://schemas.microsoft.com/office/drawing/2014/main" val="4214176402"/>
                    </a:ext>
                  </a:extLst>
                </a:gridCol>
                <a:gridCol w="5030371">
                  <a:extLst>
                    <a:ext uri="{9D8B030D-6E8A-4147-A177-3AD203B41FA5}">
                      <a16:colId xmlns="" xmlns:a16="http://schemas.microsoft.com/office/drawing/2014/main" val="1347997759"/>
                    </a:ext>
                  </a:extLst>
                </a:gridCol>
                <a:gridCol w="846397">
                  <a:extLst>
                    <a:ext uri="{9D8B030D-6E8A-4147-A177-3AD203B41FA5}">
                      <a16:colId xmlns="" xmlns:a16="http://schemas.microsoft.com/office/drawing/2014/main" val="2434710435"/>
                    </a:ext>
                  </a:extLst>
                </a:gridCol>
                <a:gridCol w="839237">
                  <a:extLst>
                    <a:ext uri="{9D8B030D-6E8A-4147-A177-3AD203B41FA5}">
                      <a16:colId xmlns="" xmlns:a16="http://schemas.microsoft.com/office/drawing/2014/main" val="504993149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93968171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Участие в профилактике терроризма и экстремизма, а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также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минимизации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 (или) ликвидации последствий их проявлений на территории муниципального образования в форме и порядке, установленных федеральным законодательством и законодательством Санкт-Петербурга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45395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74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08520" y="-7330"/>
            <a:ext cx="8460432" cy="16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31640" y="116633"/>
            <a:ext cx="6541468" cy="792087"/>
          </a:xfrm>
        </p:spPr>
        <p:txBody>
          <a:bodyPr/>
          <a:lstStyle/>
          <a:p>
            <a:pPr algn="ctr"/>
            <a:r>
              <a:rPr lang="ru-RU" sz="2000" b="1" dirty="0"/>
              <a:t>Расходы на решение вопросов местного значения. </a:t>
            </a:r>
            <a:br>
              <a:rPr lang="ru-RU" sz="2000" b="1" dirty="0"/>
            </a:br>
            <a:r>
              <a:rPr lang="ru-RU" sz="2000" b="1" dirty="0"/>
              <a:t>(Муниципальные программы)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316" y="116632"/>
            <a:ext cx="8074124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393549"/>
              </p:ext>
            </p:extLst>
          </p:nvPr>
        </p:nvGraphicFramePr>
        <p:xfrm>
          <a:off x="179511" y="1251420"/>
          <a:ext cx="7992889" cy="5273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7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0018" marR="50018" marT="0" marB="0" anchor="ctr"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9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Обеспечение условий для развития на территории муниципального образования  физической культуры и массового спорта, организация и проведение официальных физкультурных мероприятий, физкультурно-оздоровительных мероприятий и спортивных мероприятий муниципального образования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6512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Участие в создании условий для реализации мер, направленных на укрепление межнационального и </a:t>
                      </a:r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межконфиссионального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согласия, сохранение и развитие языков и культуры народов Российской Федерации, проживающих на территории муниципального образования, социальную и культурную  адаптацию мигрантов, профилактику межнациональных (межэтнических) конфликтов 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719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Участие в организации и финансировании временного трудоустройства несовершеннолетних в возрасте от 14 до 18 лет  в свободное от учебы время, безработных граждан, испытывающих трудности в поиске работы, безработных граждан в возрасте от 18 до 20 лет, имеющих среднее профессиональное образование и ищущих работу впервые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74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Участие в деятельности по профилактике правонарушений в Санкт-Петербурге в соответствии с федеральным законодательством и законодательством Санкт-Петербурга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03D5B92-1A8A-4547-8517-0F74036AA0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" y="207174"/>
            <a:ext cx="918215" cy="101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259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1083</TotalTime>
  <Words>1287</Words>
  <Application>Microsoft Office PowerPoint</Application>
  <PresentationFormat>Экран (4:3)</PresentationFormat>
  <Paragraphs>356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    БЮДЖЕТ ДЛЯ ГРАЖДАН</vt:lpstr>
      <vt:lpstr>Г Л О С С А Р И Й</vt:lpstr>
      <vt:lpstr>Основные показатели социально-экономического развития</vt:lpstr>
      <vt:lpstr>Доходы  Бюджета внутригородского муниципального образования города федерального значения                            Санкт-Петербурга поселок Усть-Ижора на 2024 год                       и на плановый период 2025 - 2026 годов</vt:lpstr>
      <vt:lpstr>Расходы  Бюджета внутригородского муниципального образования города федерального значения                          Санкт-Петербурга поселок Усть-Ижора на 2024 год                          и на плановый период 2025 и 2026 годов</vt:lpstr>
      <vt:lpstr>Внутригородское   Муниципальное   образование  Санкт-Петербурга поселок Усть-Ижора</vt:lpstr>
      <vt:lpstr>Расходы на решение вопросов местного значения.  (Муниципальные программы)</vt:lpstr>
      <vt:lpstr>Презентация PowerPoint</vt:lpstr>
      <vt:lpstr>Расходы на решение вопросов местного значения.  (Муниципальные программы)</vt:lpstr>
      <vt:lpstr>Расходы на решение вопросов местного значения.  (Муниципальные программы)</vt:lpstr>
      <vt:lpstr>КОНТАКТНАЯ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User</dc:creator>
  <cp:lastModifiedBy>user</cp:lastModifiedBy>
  <cp:revision>76</cp:revision>
  <cp:lastPrinted>2023-04-28T11:36:56Z</cp:lastPrinted>
  <dcterms:created xsi:type="dcterms:W3CDTF">2023-01-20T07:33:53Z</dcterms:created>
  <dcterms:modified xsi:type="dcterms:W3CDTF">2024-08-09T07:36:24Z</dcterms:modified>
</cp:coreProperties>
</file>