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2"/>
  </p:notesMasterIdLst>
  <p:sldIdLst>
    <p:sldId id="257" r:id="rId2"/>
    <p:sldId id="269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6;&#1083;&#1072;&#1077;&#1074;&#1072;&#1053;\Desktop\1%20&#1082;&#1074;&#1072;&#1088;&#1090;&#1072;&#1083;%202024%20&#1075;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5"/>
          <c:order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6-401D-BD9D-646D5CA7A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C6-401D-BD9D-646D5CA7A3D3}"/>
              </c:ext>
            </c:extLst>
          </c:dPt>
          <c:cat>
            <c:strRef>
              <c:f>Лист1!$A$9:$A$10</c:f>
              <c:strCache>
                <c:ptCount val="2"/>
                <c:pt idx="0">
                  <c:v>в форме социального обслуживания на дому</c:v>
                </c:pt>
                <c:pt idx="1">
                  <c:v>в полустационарной форме социального обслуживания</c:v>
                </c:pt>
              </c:strCache>
            </c:strRef>
          </c:cat>
          <c:val>
            <c:numRef>
              <c:f>Лист1!$G$9:$G$10</c:f>
              <c:numCache>
                <c:formatCode>General</c:formatCode>
                <c:ptCount val="2"/>
                <c:pt idx="0">
                  <c:v>1592</c:v>
                </c:pt>
                <c:pt idx="1">
                  <c:v>2329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6-401D-BD9D-646D5CA7A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FDC6-401D-BD9D-646D5CA7A3D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FDC6-401D-BD9D-646D5CA7A3D3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Лист1!$A$9:$A$10</c15:sqref>
                        </c15:formulaRef>
                      </c:ext>
                    </c:extLst>
                    <c:strCache>
                      <c:ptCount val="2"/>
                      <c:pt idx="0">
                        <c:v>в форме социального обслуживания на дому</c:v>
                      </c:pt>
                      <c:pt idx="1">
                        <c:v>в полустационарной форме социального обслуживания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Лист1!$B$9:$B$10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FDC6-401D-BD9D-646D5CA7A3D3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FDC6-401D-BD9D-646D5CA7A3D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FDC6-401D-BD9D-646D5CA7A3D3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Лист1!$A$9:$A$10</c15:sqref>
                        </c15:formulaRef>
                      </c:ext>
                    </c:extLst>
                    <c:strCache>
                      <c:ptCount val="2"/>
                      <c:pt idx="0">
                        <c:v>в форме социального обслуживания на дому</c:v>
                      </c:pt>
                      <c:pt idx="1">
                        <c:v>в полустационарной форме социального обслуживания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Лист1!$C$9:$C$10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DC6-401D-BD9D-646D5CA7A3D3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FDC6-401D-BD9D-646D5CA7A3D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FDC6-401D-BD9D-646D5CA7A3D3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Лист1!$A$9:$A$10</c15:sqref>
                        </c15:formulaRef>
                      </c:ext>
                    </c:extLst>
                    <c:strCache>
                      <c:ptCount val="2"/>
                      <c:pt idx="0">
                        <c:v>в форме социального обслуживания на дому</c:v>
                      </c:pt>
                      <c:pt idx="1">
                        <c:v>в полустационарной форме социального обслуживания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Лист1!$D$9:$D$10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DC6-401D-BD9D-646D5CA7A3D3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FDC6-401D-BD9D-646D5CA7A3D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FDC6-401D-BD9D-646D5CA7A3D3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Лист1!$A$9:$A$10</c15:sqref>
                        </c15:formulaRef>
                      </c:ext>
                    </c:extLst>
                    <c:strCache>
                      <c:ptCount val="2"/>
                      <c:pt idx="0">
                        <c:v>в форме социального обслуживания на дому</c:v>
                      </c:pt>
                      <c:pt idx="1">
                        <c:v>в полустационарной форме социального обслуживания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Лист1!$E$9:$E$10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FDC6-401D-BD9D-646D5CA7A3D3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FDC6-401D-BD9D-646D5CA7A3D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FDC6-401D-BD9D-646D5CA7A3D3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Лист1!$A$9:$A$10</c15:sqref>
                        </c15:formulaRef>
                      </c:ext>
                    </c:extLst>
                    <c:strCache>
                      <c:ptCount val="2"/>
                      <c:pt idx="0">
                        <c:v>в форме социального обслуживания на дому</c:v>
                      </c:pt>
                      <c:pt idx="1">
                        <c:v>в полустационарной форме социального обслуживания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Лист1!$F$9:$F$10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FDC6-401D-BD9D-646D5CA7A3D3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785571332265947"/>
          <c:y val="0.79580389766766246"/>
          <c:w val="0.75951091863390674"/>
          <c:h val="0.15809777926195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FB07-8F92-4A5E-A87D-7600ED7C655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A5BC9-3407-4033-8C60-33A69F25E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4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5BC9-3407-4033-8C60-33A69F25E8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5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75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0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34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52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7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28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08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7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47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03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61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57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5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7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56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84B0-566E-412D-BCD6-8565F8839E7C}" type="datetimeFigureOut">
              <a:rPr lang="ru-RU" smtClean="0"/>
              <a:t>24.04.2024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0004F6-F4A9-4C53-A213-09B6107FE6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38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282" y="627861"/>
            <a:ext cx="9302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СПб ГБУСОН «КЦСОН Колпинского района Санкт-Петербурга»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6674" y="2127005"/>
            <a:ext cx="8827476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spc="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правонарушений, совершаемых в отношении лиц пожилого возраста.</a:t>
            </a:r>
            <a:endParaRPr lang="ru-RU" sz="2800" b="1" spc="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4710" y="6182458"/>
            <a:ext cx="1591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7108" y="4105296"/>
            <a:ext cx="9146613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6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107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51892" y="443835"/>
            <a:ext cx="9777046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предупреждению правонарушений, совершаемых </a:t>
            </a:r>
            <a:b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лиц пожилого возраста, </a:t>
            </a:r>
            <a:r>
              <a:rPr lang="ru-RU" sz="1600" spc="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проводятся в учреждении</a:t>
            </a: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soc.volganet.ru/upload/iblock/5bc/396903317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478" y="4599334"/>
            <a:ext cx="2189522" cy="20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0" y="5180263"/>
            <a:ext cx="87820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 старшего поколения в силу своего возраста и состояния здоровья могут стать более доступным объектом совершения преступлений.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 пожилых людей в учреждении уделяется особое внимание, ведется систематическая работа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профилактике правонарушений в отношении пожилых граждан и инвалидов.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1892" y="1216068"/>
            <a:ext cx="940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 квартал 2024 года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учреждением обслужено 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3 921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человек:</a:t>
            </a:r>
          </a:p>
          <a:p>
            <a:pPr algn="ctr"/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733422"/>
              </p:ext>
            </p:extLst>
          </p:nvPr>
        </p:nvGraphicFramePr>
        <p:xfrm>
          <a:off x="3124200" y="1861274"/>
          <a:ext cx="6838950" cy="344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29100" y="295275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2 329</a:t>
            </a:r>
            <a:endParaRPr lang="ru-RU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1450" y="2519006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1 592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744" y="4651641"/>
            <a:ext cx="2119256" cy="211010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8437" y="1279660"/>
            <a:ext cx="5891118" cy="556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Спекуляция по вопросу здоровья. </a:t>
            </a:r>
          </a:p>
          <a:p>
            <a:pPr algn="just">
              <a:lnSpc>
                <a:spcPct val="150000"/>
              </a:lnSpc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Пожилые люди имеют различные проблемы со здоровьем, поэтому оно становится одной из самых главных ценностей. Поэтому люди в ожидании чудодейственного способа избавления от болезней или «уникальной» продукции медицинского назначения.</a:t>
            </a:r>
            <a:endParaRPr lang="ru-RU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Спекуляция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«Родственник попал в беду». </a:t>
            </a:r>
          </a:p>
          <a:p>
            <a:pPr algn="just">
              <a:lnSpc>
                <a:spcPct val="150000"/>
              </a:lnSpc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Порой напуганные такой ситуацией граждане, отдают все свои сбережения, чтобы выручить из беды родственника, при этом не проверяют попал ли на самом деле кто-то из родных и близких людей в беду.</a:t>
            </a:r>
            <a:endParaRPr lang="ru-RU" sz="3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Спекуляция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«Социальная помощь».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Мошенники представляется социальным работником </a:t>
            </a:r>
            <a:b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сообщают о надбавке к пенсии, перерасчете квартплаты, премии ветеранам, срочном обмене денег на дому, якобы «только для пенсионеров».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1892" y="658416"/>
            <a:ext cx="977704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Схемы, виды мошенничества в отношении лиц пожилого возраста. </a:t>
            </a:r>
            <a:endParaRPr lang="ru-RU" sz="1600" spc="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792" y="1322510"/>
            <a:ext cx="3352800" cy="1352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444" y="4012068"/>
            <a:ext cx="3236147" cy="1230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555" y="5413351"/>
            <a:ext cx="3261926" cy="13506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445" y="2708300"/>
            <a:ext cx="3109304" cy="12748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1748" y="1363919"/>
            <a:ext cx="2130251" cy="23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88436" y="1856564"/>
            <a:ext cx="5009953" cy="453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случаев мошенничества среди пожилых людей и инвалидов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ru-RU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гражданами, состоящими на социальном обслуживании на дому, социальные работники </a:t>
            </a:r>
            <a:r>
              <a:rPr lang="ru-RU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беседы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тематической направленности, которые становятся призывом и напоминанием о возможных случаях мошенничества и призывают их быть более бдительными.</a:t>
            </a:r>
          </a:p>
          <a:p>
            <a:pPr algn="just">
              <a:lnSpc>
                <a:spcPct val="130000"/>
              </a:lnSpc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позволяет акцентировать внимание на проблеме мошенничества, помогает вовлечь пожилых людей </a:t>
            </a:r>
            <a:b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инвалидов в обсуждение, к совместному анализу возможных фактов мошенничества, а также обсуждению уже случившихся эпизодов из жизни самих участников и их родных и близких.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1892" y="443835"/>
            <a:ext cx="9777046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предупреждению правонарушений, совершаемых </a:t>
            </a:r>
            <a:b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лиц пожилого возраста, </a:t>
            </a:r>
            <a:r>
              <a:rPr lang="ru-RU" sz="1600" spc="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проводятся в учреждении</a:t>
            </a: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kamspo.minobr63.ru/wp-content/uploads/2020/10/How-do-I-get-a-care-assessment2-scaled-1-2048x20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1" y="12741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9" t="30897" r="16371"/>
          <a:stretch/>
        </p:blipFill>
        <p:spPr>
          <a:xfrm>
            <a:off x="6840415" y="2032489"/>
            <a:ext cx="468628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3566" y="4926840"/>
            <a:ext cx="3792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Граждане получают памятку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не стать жертвой мошенников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1892" y="443835"/>
            <a:ext cx="9777046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предупреждению правонарушений, совершаемых </a:t>
            </a:r>
            <a:b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лиц пожилого возраста, </a:t>
            </a:r>
            <a:r>
              <a:rPr lang="ru-RU" sz="1600" spc="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проводятся в учреждении</a:t>
            </a: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2812" t="11026" r="35529" b="11026"/>
          <a:stretch/>
        </p:blipFill>
        <p:spPr>
          <a:xfrm>
            <a:off x="8556535" y="1299692"/>
            <a:ext cx="3635465" cy="5422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1335278"/>
            <a:ext cx="2912511" cy="14323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95" y="2820734"/>
            <a:ext cx="3778424" cy="38775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6" y="1767639"/>
            <a:ext cx="3980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Некоторым гражданам социальные работники помещают на входную дверь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напоминание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27470" y="4509560"/>
            <a:ext cx="3895725" cy="175789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27470" y="1299692"/>
            <a:ext cx="3980979" cy="175789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3178" y="1410631"/>
            <a:ext cx="5657237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социально-досуговых отделений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пожилого возраста проводятся лекции «Мошенничество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лекциях рассматриваются следующие темы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Мошенничество с банковскими картами и счетами.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Звонки от «служб безопасности» банков.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Звонки от «сотрудников» правоохранительных органов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служб.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Звонки с подмененных номеров.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Сообщения о попавшем в беду родственнике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просьбы о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помощи.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Сообщения о выигрыше в лотерею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1892" y="443835"/>
            <a:ext cx="9777046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предупреждению правонарушений, совершаемых </a:t>
            </a:r>
            <a:b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лиц пожилого возраста, </a:t>
            </a:r>
            <a:r>
              <a:rPr lang="ru-RU" sz="1600" spc="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проводятся в учреждении</a:t>
            </a: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alsknews.ru/wp-content/uploads/2019/11/%D0%BA%D0%BE%D1%88%D0%B5%D0%BB%D1%8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4786"/>
            <a:ext cx="119708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55" y="1424453"/>
            <a:ext cx="5174630" cy="38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51892" y="443835"/>
            <a:ext cx="9777046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предупреждению правонарушений, совершаемых </a:t>
            </a:r>
            <a:b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лиц пожилого возраста, </a:t>
            </a:r>
            <a:r>
              <a:rPr lang="ru-RU" sz="1600" spc="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проводятся в учреждении</a:t>
            </a: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7764" y="1329763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Получатели социальных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услуг в полустационарной форме социального обслуживания принимают участие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Интернет-проекте «Финансовая грамотность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старшего поколения (Пенсион ФГ)» 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квартале 2024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года групповые мероприятия посетили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пенсионеров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8943" y="5335077"/>
            <a:ext cx="6312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повышения финансовой грамотности курса компьютерной грамотности, проводятся занятия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кружке «Смартфон с нуля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квартале 2024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года занятия посетили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пенсионера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95" y="4246516"/>
            <a:ext cx="4054269" cy="241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38" y="1388330"/>
            <a:ext cx="2956637" cy="35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050" y="1317683"/>
            <a:ext cx="11696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и информационных стендах учреждения размещены памятки по профилактике мошенничества.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1892" y="443835"/>
            <a:ext cx="9777046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предупреждению правонарушений, совершаемых </a:t>
            </a:r>
            <a:b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лиц пожилого возраста, </a:t>
            </a:r>
            <a:r>
              <a:rPr lang="ru-RU" sz="1600" spc="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проводятся в учреждении</a:t>
            </a: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141" t="35426" r="17211" b="10483"/>
          <a:stretch/>
        </p:blipFill>
        <p:spPr>
          <a:xfrm>
            <a:off x="333375" y="1725412"/>
            <a:ext cx="8833610" cy="4789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744" y="1725411"/>
            <a:ext cx="2875005" cy="49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51892" y="1248508"/>
            <a:ext cx="97770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8708" y="1423522"/>
            <a:ext cx="888023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февраля 2024 г.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адресу пос.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еталлострой, Садовая ул., д. 8</a:t>
            </a:r>
            <a:b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заведующим консультативным отделением Низовой Е.А. для работников учреждения проведена лекция «Мошенничество».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1892" y="443835"/>
            <a:ext cx="9777046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предупреждению правонарушений, совершаемых </a:t>
            </a:r>
            <a:b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лиц пожилого возраста, </a:t>
            </a:r>
            <a:r>
              <a:rPr lang="ru-RU" sz="1600" spc="3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проводятся в учреждении</a:t>
            </a:r>
            <a:r>
              <a:rPr lang="ru-RU" sz="1600" spc="3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3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3"/>
          <a:stretch/>
        </p:blipFill>
        <p:spPr>
          <a:xfrm>
            <a:off x="3824901" y="2765433"/>
            <a:ext cx="6927844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350</Words>
  <Application>Microsoft Office PowerPoint</Application>
  <PresentationFormat>Широкоэкранный</PresentationFormat>
  <Paragraphs>49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Шкурова Анна Николаевна</cp:lastModifiedBy>
  <cp:revision>85</cp:revision>
  <dcterms:created xsi:type="dcterms:W3CDTF">2023-07-17T17:03:52Z</dcterms:created>
  <dcterms:modified xsi:type="dcterms:W3CDTF">2024-04-24T07:27:11Z</dcterms:modified>
</cp:coreProperties>
</file>