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A81"/>
    <a:srgbClr val="E31726"/>
    <a:srgbClr val="0B4515"/>
    <a:srgbClr val="968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15" autoAdjust="0"/>
  </p:normalViewPr>
  <p:slideViewPr>
    <p:cSldViewPr>
      <p:cViewPr varScale="1">
        <p:scale>
          <a:sx n="82" d="100"/>
          <a:sy n="8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3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666477508978963E-3"/>
          <c:y val="4.7276648741828117E-2"/>
          <c:w val="0.73542913385826769"/>
          <c:h val="0.84099819670478604"/>
        </c:manualLayout>
      </c:layout>
      <c:bar3DChart>
        <c:barDir val="col"/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3052928"/>
        <c:axId val="33062912"/>
        <c:axId val="0"/>
      </c:bar3DChart>
      <c:catAx>
        <c:axId val="33052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062912"/>
        <c:crosses val="autoZero"/>
        <c:auto val="1"/>
        <c:lblAlgn val="ctr"/>
        <c:lblOffset val="100"/>
        <c:noMultiLvlLbl val="0"/>
      </c:catAx>
      <c:valAx>
        <c:axId val="330629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33052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0.00317</cdr:x>
      <cdr:y>0.09325</cdr:y>
    </cdr:from>
    <cdr:to>
      <cdr:x>0.39462</cdr:x>
      <cdr:y>0.4787</cdr:y>
    </cdr:to>
    <cdr:grpSp>
      <cdr:nvGrpSpPr>
        <cdr:cNvPr id="5" name="Группа 4">
          <a:extLst xmlns:a="http://schemas.openxmlformats.org/drawingml/2006/main">
            <a:ext uri="{FF2B5EF4-FFF2-40B4-BE49-F238E27FC236}">
              <a16:creationId xmlns:a16="http://schemas.microsoft.com/office/drawing/2014/main" id="{F1957195-2F5B-A2F0-437C-2C9CDC5A4740}"/>
            </a:ext>
          </a:extLst>
        </cdr:cNvPr>
        <cdr:cNvGrpSpPr/>
      </cdr:nvGrpSpPr>
      <cdr:grpSpPr>
        <a:xfrm xmlns:a="http://schemas.openxmlformats.org/drawingml/2006/main">
          <a:off x="26108" y="308734"/>
          <a:ext cx="3223972" cy="1276156"/>
          <a:chOff x="0" y="7"/>
          <a:chExt cx="2995357" cy="1523677"/>
        </a:xfrm>
      </cdr:grpSpPr>
      <cdr:sp macro="" textlink="">
        <cdr:nvSpPr>
          <cdr:cNvPr id="6" name="Прямоугольник: скругленные углы 5">
            <a:extLst xmlns:a="http://schemas.openxmlformats.org/drawingml/2006/main">
              <a:ext uri="{FF2B5EF4-FFF2-40B4-BE49-F238E27FC236}">
                <a16:creationId xmlns:a16="http://schemas.microsoft.com/office/drawing/2014/main" id="{0BE37B1F-8837-1E15-4E6A-46C00A548552}"/>
              </a:ext>
            </a:extLst>
          </cdr:cNvPr>
          <cdr:cNvSpPr/>
        </cdr:nvSpPr>
        <cdr:spPr>
          <a:xfrm xmlns:a="http://schemas.openxmlformats.org/drawingml/2006/main">
            <a:off x="0" y="7"/>
            <a:ext cx="2995357" cy="1523677"/>
          </a:xfrm>
          <a:prstGeom xmlns:a="http://schemas.openxmlformats.org/drawingml/2006/main" prst="roundRect">
            <a:avLst/>
          </a:prstGeom>
          <a:solidFill xmlns:a="http://schemas.openxmlformats.org/drawingml/2006/main">
            <a:srgbClr val="C0504D">
              <a:hueOff val="0"/>
              <a:satOff val="0"/>
              <a:lumOff val="0"/>
              <a:alphaOff val="0"/>
            </a:srgbClr>
          </a:solidFill>
          <a:ln xmlns:a="http://schemas.openxmlformats.org/drawingml/2006/main" w="1905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rgbClr r="0" g="0" b="0"/>
          </a:lnRef>
          <a:fillRef xmlns:a="http://schemas.openxmlformats.org/drawingml/2006/main" idx="1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</cdr:sp>
      <cdr:sp macro="" textlink="">
        <cdr:nvSpPr>
          <cdr:cNvPr id="7" name="Прямоугольник: скругленные углы 4">
            <a:extLst xmlns:a="http://schemas.openxmlformats.org/drawingml/2006/main">
              <a:ext uri="{FF2B5EF4-FFF2-40B4-BE49-F238E27FC236}">
                <a16:creationId xmlns:a16="http://schemas.microsoft.com/office/drawing/2014/main" id="{BB7C20DC-9AFC-A8B8-4845-42C22637A88B}"/>
              </a:ext>
            </a:extLst>
          </cdr:cNvPr>
          <cdr:cNvSpPr txBox="1"/>
        </cdr:nvSpPr>
        <cdr:spPr>
          <a:xfrm xmlns:a="http://schemas.openxmlformats.org/drawingml/2006/main">
            <a:off x="91305" y="163121"/>
            <a:ext cx="2679002" cy="1206772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spcFirstLastPara="0" vert="horz" wrap="square" lIns="76200" tIns="38100" rIns="76200" bIns="38100" numCol="1" spcCol="1270" anchor="ctr" anchorCtr="0">
            <a:noAutofit/>
          </a:bodyPr>
          <a:lstStyle xmlns:a="http://schemas.openxmlformats.org/drawingml/2006/main"/>
          <a:p xmlns:a="http://schemas.openxmlformats.org/drawingml/2006/main"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0" lang="ru-RU" sz="2000" b="1" i="0" u="none" strike="noStrike" kern="1200" cap="none" normalizeH="0" baseline="0" dirty="0">
                <a:ln/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Доходы </a:t>
            </a:r>
          </a:p>
          <a:p xmlns:a="http://schemas.openxmlformats.org/drawingml/2006/main">
            <a:pPr marL="0" lvl="0" indent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kumimoji="0" lang="ru-RU" sz="1200" b="1" i="0" u="none" strike="noStrike" kern="1200" cap="none" normalizeH="0" baseline="0" dirty="0">
                <a:ln/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ru-RU" sz="1200" b="1" kern="1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поступающие в бюджет денежные средства, в виде налоговых, неналоговых и безвозмездных поступлений) </a:t>
            </a:r>
          </a:p>
        </cdr:txBody>
      </cdr:sp>
    </cdr:grpSp>
  </cdr:relSizeAnchor>
  <cdr:relSizeAnchor xmlns:cdr="http://schemas.openxmlformats.org/drawingml/2006/chartDrawing">
    <cdr:from>
      <cdr:x>0.0044</cdr:x>
      <cdr:y>0.57689</cdr:y>
    </cdr:from>
    <cdr:to>
      <cdr:x>0.39584</cdr:x>
      <cdr:y>0.97719</cdr:y>
    </cdr:to>
    <cdr:grpSp>
      <cdr:nvGrpSpPr>
        <cdr:cNvPr id="11" name="Группа 10">
          <a:extLst xmlns:a="http://schemas.openxmlformats.org/drawingml/2006/main">
            <a:ext uri="{FF2B5EF4-FFF2-40B4-BE49-F238E27FC236}">
              <a16:creationId xmlns:a16="http://schemas.microsoft.com/office/drawing/2014/main" id="{3FB1B25C-5E0E-7A02-445D-B3F02F353094}"/>
            </a:ext>
          </a:extLst>
        </cdr:cNvPr>
        <cdr:cNvGrpSpPr/>
      </cdr:nvGrpSpPr>
      <cdr:grpSpPr>
        <a:xfrm xmlns:a="http://schemas.openxmlformats.org/drawingml/2006/main">
          <a:off x="36238" y="1909980"/>
          <a:ext cx="3223890" cy="1325321"/>
          <a:chOff x="0" y="1602170"/>
          <a:chExt cx="2995357" cy="1523677"/>
        </a:xfrm>
      </cdr:grpSpPr>
      <cdr:sp macro="" textlink="">
        <cdr:nvSpPr>
          <cdr:cNvPr id="12" name="Прямоугольник: скругленные углы 11">
            <a:extLst xmlns:a="http://schemas.openxmlformats.org/drawingml/2006/main">
              <a:ext uri="{FF2B5EF4-FFF2-40B4-BE49-F238E27FC236}">
                <a16:creationId xmlns:a16="http://schemas.microsoft.com/office/drawing/2014/main" id="{6A0F72AA-8B85-12FE-AD62-7A340A2BA544}"/>
              </a:ext>
            </a:extLst>
          </cdr:cNvPr>
          <cdr:cNvSpPr/>
        </cdr:nvSpPr>
        <cdr:spPr>
          <a:xfrm xmlns:a="http://schemas.openxmlformats.org/drawingml/2006/main">
            <a:off x="0" y="1602170"/>
            <a:ext cx="2995357" cy="1523677"/>
          </a:xfrm>
          <a:prstGeom xmlns:a="http://schemas.openxmlformats.org/drawingml/2006/main" prst="roundRect">
            <a:avLst/>
          </a:prstGeom>
          <a:solidFill xmlns:a="http://schemas.openxmlformats.org/drawingml/2006/main">
            <a:srgbClr val="8064A2">
              <a:lumMod val="40000"/>
              <a:lumOff val="60000"/>
            </a:srgbClr>
          </a:solidFill>
          <a:ln xmlns:a="http://schemas.openxmlformats.org/drawingml/2006/main" w="1905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rgbClr r="0" g="0" b="0"/>
          </a:lnRef>
          <a:fillRef xmlns:a="http://schemas.openxmlformats.org/drawingml/2006/main" idx="1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</cdr:sp>
      <cdr:sp macro="" textlink="">
        <cdr:nvSpPr>
          <cdr:cNvPr id="13" name="Прямоугольник: скругленные углы 4">
            <a:extLst xmlns:a="http://schemas.openxmlformats.org/drawingml/2006/main">
              <a:ext uri="{FF2B5EF4-FFF2-40B4-BE49-F238E27FC236}">
                <a16:creationId xmlns:a16="http://schemas.microsoft.com/office/drawing/2014/main" id="{8C480DC1-CD6F-98DA-AED5-5B3E8E3F39F5}"/>
              </a:ext>
            </a:extLst>
          </cdr:cNvPr>
          <cdr:cNvSpPr txBox="1"/>
        </cdr:nvSpPr>
        <cdr:spPr>
          <a:xfrm xmlns:a="http://schemas.openxmlformats.org/drawingml/2006/main">
            <a:off x="119286" y="1734381"/>
            <a:ext cx="2462723" cy="1257965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spcFirstLastPara="0" vert="horz" wrap="square" lIns="76200" tIns="38100" rIns="76200" bIns="38100" numCol="1" spcCol="1270" anchor="ctr" anchorCtr="0">
            <a:noAutofit/>
          </a:bodyPr>
          <a:lstStyle xmlns:a="http://schemas.openxmlformats.org/drawingml/2006/main"/>
          <a:p xmlns:a="http://schemas.openxmlformats.org/drawingml/2006/main"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0" lang="ru-RU" sz="2000" b="1" i="0" u="none" strike="noStrike" kern="1200" cap="none" normalizeH="0" baseline="0" dirty="0">
                <a:ln/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Расходы</a:t>
            </a:r>
          </a:p>
          <a:p xmlns:a="http://schemas.openxmlformats.org/drawingml/2006/main"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200" b="1" kern="1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(денежные средства, направляемые на финансовое обеспечение задач и функций органов местного самоуправления)</a:t>
            </a:r>
            <a:r>
              <a:rPr lang="en-US" sz="1200" b="1" kern="1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200" b="1" i="0" u="none" strike="noStrike" kern="1200" cap="none" normalizeH="0" baseline="0" dirty="0">
                <a:ln/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ru-RU" sz="1200" b="1" kern="120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cdr:txBody>
      </cdr:sp>
    </cdr:grpSp>
  </cdr:relSizeAnchor>
  <cdr:relSizeAnchor xmlns:cdr="http://schemas.openxmlformats.org/drawingml/2006/chartDrawing">
    <cdr:from>
      <cdr:x>0.41139</cdr:x>
      <cdr:y>0.59707</cdr:y>
    </cdr:from>
    <cdr:to>
      <cdr:x>0.97421</cdr:x>
      <cdr:y>0.9555</cdr:y>
    </cdr:to>
    <cdr:grpSp>
      <cdr:nvGrpSpPr>
        <cdr:cNvPr id="30" name="Группа 29">
          <a:extLst xmlns:a="http://schemas.openxmlformats.org/drawingml/2006/main">
            <a:ext uri="{FF2B5EF4-FFF2-40B4-BE49-F238E27FC236}">
              <a16:creationId xmlns:a16="http://schemas.microsoft.com/office/drawing/2014/main" id="{4C5D9910-19CD-77E7-3738-BCB965E673DC}"/>
            </a:ext>
          </a:extLst>
        </cdr:cNvPr>
        <cdr:cNvGrpSpPr/>
      </cdr:nvGrpSpPr>
      <cdr:grpSpPr>
        <a:xfrm xmlns:a="http://schemas.openxmlformats.org/drawingml/2006/main">
          <a:off x="3388197" y="1976792"/>
          <a:ext cx="4635370" cy="1186697"/>
          <a:chOff x="6693823" y="12900956"/>
          <a:chExt cx="5655449" cy="1473879"/>
        </a:xfrm>
      </cdr:grpSpPr>
      <cdr:sp macro="" textlink="">
        <cdr:nvSpPr>
          <cdr:cNvPr id="31" name="Прямоугольник с двумя скругленными соседними углами 13">
            <a:extLst xmlns:a="http://schemas.openxmlformats.org/drawingml/2006/main">
              <a:ext uri="{FF2B5EF4-FFF2-40B4-BE49-F238E27FC236}">
                <a16:creationId xmlns:a16="http://schemas.microsoft.com/office/drawing/2014/main" id="{4DEDB630-893E-EB4E-38D6-E475D9E66738}"/>
              </a:ext>
            </a:extLst>
          </cdr:cNvPr>
          <cdr:cNvSpPr/>
        </cdr:nvSpPr>
        <cdr:spPr>
          <a:xfrm xmlns:a="http://schemas.openxmlformats.org/drawingml/2006/main" rot="5400000">
            <a:off x="8784608" y="10810171"/>
            <a:ext cx="1473879" cy="5655449"/>
          </a:xfrm>
          <a:prstGeom xmlns:a="http://schemas.openxmlformats.org/drawingml/2006/main" prst="round2SameRect">
            <a:avLst/>
          </a:prstGeom>
          <a:solidFill xmlns:a="http://schemas.openxmlformats.org/drawingml/2006/main">
            <a:schemeClr val="bg1">
              <a:lumMod val="65000"/>
              <a:alpha val="90000"/>
            </a:schemeClr>
          </a:solidFill>
          <a:ln xmlns:a="http://schemas.openxmlformats.org/drawingml/2006/main" w="19050" cap="flat" cmpd="sng" algn="ctr">
            <a:solidFill>
              <a:srgbClr val="8064A2">
                <a:tint val="40000"/>
                <a:alpha val="9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rgbClr r="0" g="0" b="0"/>
          </a:lnRef>
          <a:fillRef xmlns:a="http://schemas.openxmlformats.org/drawingml/2006/main" idx="1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>
              <a:hueOff val="0"/>
              <a:satOff val="0"/>
              <a:lumOff val="0"/>
              <a:alphaOff val="0"/>
            </a:schemeClr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32" name="Прямоугольник 31">
            <a:extLst xmlns:a="http://schemas.openxmlformats.org/drawingml/2006/main">
              <a:ext uri="{FF2B5EF4-FFF2-40B4-BE49-F238E27FC236}">
                <a16:creationId xmlns:a16="http://schemas.microsoft.com/office/drawing/2014/main" id="{B21BED60-2572-549E-001E-6A15A96CDF80}"/>
              </a:ext>
            </a:extLst>
          </cdr:cNvPr>
          <cdr:cNvSpPr/>
        </cdr:nvSpPr>
        <cdr:spPr>
          <a:xfrm xmlns:a="http://schemas.openxmlformats.org/drawingml/2006/main">
            <a:off x="7121262" y="12950207"/>
            <a:ext cx="5167519" cy="1329983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>
              <a:hueOff val="0"/>
              <a:satOff val="0"/>
              <a:lumOff val="0"/>
              <a:alphaOff val="0"/>
            </a:schemeClr>
          </a:fontRef>
        </cdr:style>
        <cdr:txBody>
          <a:bodyPr xmlns:a="http://schemas.openxmlformats.org/drawingml/2006/main" spcFirstLastPara="0" vert="horz" wrap="square" lIns="247650" tIns="123825" rIns="247650" bIns="123825" numCol="1" spcCol="1270" anchor="ctr" anchorCtr="0"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Lucida Sans Unicode"/>
                <a:ea typeface="+mn-ea"/>
                <a:cs typeface="Times New Roman" pitchFamily="18" charset="0"/>
              </a:rPr>
              <a:t> 2020- 52331,7 тыс. руб.</a:t>
            </a:r>
            <a:endParaRPr kumimoji="0" lang="ru-RU" sz="1500" b="1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Lucida Sans Unicode"/>
                <a:ea typeface="+mn-ea"/>
                <a:cs typeface="Arial" pitchFamily="34" charset="0"/>
              </a:rPr>
              <a:t>2021- 58154,0 тыс. руб.</a:t>
            </a:r>
          </a:p>
          <a:p xmlns:a="http://schemas.openxmlformats.org/drawingml/2006/main"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Lucida Sans Unicode"/>
                <a:ea typeface="+mn-ea"/>
                <a:cs typeface="Arial" pitchFamily="34" charset="0"/>
              </a:rPr>
              <a:t>2022- 55589,1 тыс. руб.</a:t>
            </a:r>
          </a:p>
        </cdr:txBody>
      </cdr:sp>
    </cdr:grpSp>
  </cdr:relSizeAnchor>
  <cdr:relSizeAnchor xmlns:cdr="http://schemas.openxmlformats.org/drawingml/2006/chartDrawing">
    <cdr:from>
      <cdr:x>0.41358</cdr:x>
      <cdr:y>0.09325</cdr:y>
    </cdr:from>
    <cdr:to>
      <cdr:x>0.97421</cdr:x>
      <cdr:y>0.46306</cdr:y>
    </cdr:to>
    <cdr:grpSp>
      <cdr:nvGrpSpPr>
        <cdr:cNvPr id="2" name="Группа 1">
          <a:extLst xmlns:a="http://schemas.openxmlformats.org/drawingml/2006/main">
            <a:ext uri="{FF2B5EF4-FFF2-40B4-BE49-F238E27FC236}">
              <a16:creationId xmlns:a16="http://schemas.microsoft.com/office/drawing/2014/main" id="{7E040A53-7E52-45DD-42EC-5B1DCED1E803}"/>
            </a:ext>
          </a:extLst>
        </cdr:cNvPr>
        <cdr:cNvGrpSpPr/>
      </cdr:nvGrpSpPr>
      <cdr:grpSpPr>
        <a:xfrm xmlns:a="http://schemas.openxmlformats.org/drawingml/2006/main">
          <a:off x="3406234" y="308734"/>
          <a:ext cx="4617333" cy="1224375"/>
          <a:chOff x="10803887" y="26468777"/>
          <a:chExt cx="7031660" cy="1830558"/>
        </a:xfrm>
      </cdr:grpSpPr>
      <cdr:sp macro="" textlink="">
        <cdr:nvSpPr>
          <cdr:cNvPr id="3" name="Прямоугольник с двумя скругленными соседними углами 13">
            <a:extLst xmlns:a="http://schemas.openxmlformats.org/drawingml/2006/main">
              <a:ext uri="{FF2B5EF4-FFF2-40B4-BE49-F238E27FC236}">
                <a16:creationId xmlns:a16="http://schemas.microsoft.com/office/drawing/2014/main" id="{28F43679-F0C8-8F2C-02AA-2D6349903B50}"/>
              </a:ext>
            </a:extLst>
          </cdr:cNvPr>
          <cdr:cNvSpPr/>
        </cdr:nvSpPr>
        <cdr:spPr>
          <a:xfrm xmlns:a="http://schemas.openxmlformats.org/drawingml/2006/main" rot="5400000">
            <a:off x="13404438" y="23868226"/>
            <a:ext cx="1830558" cy="7031660"/>
          </a:xfrm>
          <a:prstGeom xmlns:a="http://schemas.openxmlformats.org/drawingml/2006/main" prst="round2SameRect">
            <a:avLst/>
          </a:prstGeom>
          <a:solidFill xmlns:a="http://schemas.openxmlformats.org/drawingml/2006/main">
            <a:schemeClr val="bg1">
              <a:lumMod val="65000"/>
              <a:alpha val="90000"/>
            </a:schemeClr>
          </a:solidFill>
          <a:ln xmlns:a="http://schemas.openxmlformats.org/drawingml/2006/main" w="19050" cap="flat" cmpd="sng" algn="ctr">
            <a:solidFill>
              <a:srgbClr val="8064A2">
                <a:tint val="40000"/>
                <a:alpha val="9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rgbClr r="0" g="0" b="0"/>
          </a:lnRef>
          <a:fillRef xmlns:a="http://schemas.openxmlformats.org/drawingml/2006/main" idx="1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>
              <a:hueOff val="0"/>
              <a:satOff val="0"/>
              <a:lumOff val="0"/>
              <a:alphaOff val="0"/>
            </a:schemeClr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4" name="Прямоугольник 3">
            <a:extLst xmlns:a="http://schemas.openxmlformats.org/drawingml/2006/main">
              <a:ext uri="{FF2B5EF4-FFF2-40B4-BE49-F238E27FC236}">
                <a16:creationId xmlns:a16="http://schemas.microsoft.com/office/drawing/2014/main" id="{6B7F456E-B0FC-5592-279E-8599B8993E43}"/>
              </a:ext>
            </a:extLst>
          </cdr:cNvPr>
          <cdr:cNvSpPr/>
        </cdr:nvSpPr>
        <cdr:spPr>
          <a:xfrm xmlns:a="http://schemas.openxmlformats.org/drawingml/2006/main">
            <a:off x="11335340" y="26529948"/>
            <a:ext cx="6424996" cy="1651839"/>
          </a:xfrm>
          <a:prstGeom xmlns:a="http://schemas.openxmlformats.org/drawingml/2006/main" prst="rect">
            <a:avLst/>
          </a:prstGeom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>
              <a:hueOff val="0"/>
              <a:satOff val="0"/>
              <a:lumOff val="0"/>
              <a:alphaOff val="0"/>
            </a:schemeClr>
          </a:fontRef>
        </cdr:style>
        <cdr:txBody>
          <a:bodyPr xmlns:a="http://schemas.openxmlformats.org/drawingml/2006/main" spcFirstLastPara="0" vert="horz" wrap="square" lIns="247650" tIns="123825" rIns="247650" bIns="123825" numCol="1" spcCol="1270" anchor="ctr" anchorCtr="0"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Lucida Sans Unicode"/>
                <a:ea typeface="+mn-ea"/>
                <a:cs typeface="Times New Roman" pitchFamily="18" charset="0"/>
              </a:rPr>
              <a:t> 2020- 49331,7 тыс. руб.</a:t>
            </a:r>
            <a:endParaRPr kumimoji="0" lang="ru-RU" sz="1500" b="1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Lucida Sans Unicode"/>
                <a:ea typeface="+mn-ea"/>
                <a:cs typeface="Arial" pitchFamily="34" charset="0"/>
              </a:rPr>
              <a:t>2021- 57617,8 тыс. руб.</a:t>
            </a:r>
          </a:p>
          <a:p xmlns:a="http://schemas.openxmlformats.org/drawingml/2006/main"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Lucida Sans Unicode"/>
                <a:ea typeface="+mn-ea"/>
                <a:cs typeface="Arial" pitchFamily="34" charset="0"/>
              </a:rPr>
              <a:t>2022- 54813,5 тыс. руб.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DF564-5412-41CA-828B-71452D37646F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17E66-B31F-4CF1-8F04-9E7958383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3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17E66-B31F-4CF1-8F04-9E795838309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67DBF9-881F-4883-87DD-694A74B77075}" type="datetimeFigureOut">
              <a:rPr lang="ru-RU" smtClean="0"/>
              <a:t>02.05.2023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98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5"/>
            <a:ext cx="7486600" cy="2564903"/>
          </a:xfrm>
        </p:spPr>
        <p:txBody>
          <a:bodyPr>
            <a:noAutofit/>
          </a:bodyPr>
          <a:lstStyle/>
          <a:p>
            <a:pPr algn="ctr"/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Бюджет внутригородского муниципального образования города федерального значения                 Санкт-Петербурга поселок </a:t>
            </a:r>
            <a:r>
              <a:rPr lang="ru-RU" sz="2500" dirty="0" err="1">
                <a:solidFill>
                  <a:schemeClr val="accent6">
                    <a:lumMod val="50000"/>
                  </a:schemeClr>
                </a:solidFill>
              </a:rPr>
              <a:t>Усть</a:t>
            </a:r>
            <a:r>
              <a:rPr lang="ru-RU" sz="2500" dirty="0">
                <a:solidFill>
                  <a:schemeClr val="accent6">
                    <a:lumMod val="50000"/>
                  </a:schemeClr>
                </a:solidFill>
              </a:rPr>
              <a:t>-Ижора на 2020 и на плановый период 2021 и 2022 год</a:t>
            </a: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400" i="1" dirty="0">
                <a:solidFill>
                  <a:schemeClr val="accent6">
                    <a:lumMod val="50000"/>
                  </a:schemeClr>
                </a:solidFill>
              </a:rPr>
              <a:t>Санкт-Петербург, 2020 год 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280920" cy="2016224"/>
          </a:xfrm>
        </p:spPr>
        <p:txBody>
          <a:bodyPr/>
          <a:lstStyle/>
          <a:p>
            <a:pPr algn="ctr"/>
            <a:r>
              <a:rPr lang="ru-RU" sz="5400" b="1" dirty="0"/>
              <a:t>  </a:t>
            </a:r>
            <a:br>
              <a:rPr lang="ru-RU" sz="5400" b="1" dirty="0"/>
            </a:br>
            <a:r>
              <a:rPr lang="ru-RU" b="1" dirty="0">
                <a:solidFill>
                  <a:srgbClr val="D02A81"/>
                </a:solidFill>
              </a:rPr>
              <a:t>БЮДЖЕТ ДЛЯ ГРАЖДАН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6A3E457-8EF4-3997-CC42-E22E1FC7B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460432" cy="245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0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07641" y="808288"/>
            <a:ext cx="6120680" cy="747463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КОНТАКТНАЯ ИНФОРМАЦИЯ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114122"/>
              </p:ext>
            </p:extLst>
          </p:nvPr>
        </p:nvGraphicFramePr>
        <p:xfrm>
          <a:off x="232017" y="1706880"/>
          <a:ext cx="785921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приема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Совет Внутригородского Муниципального образования города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Санкт-Петербурга муниципальный округ               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196645, г. Санкт-Петербург,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-Ижора,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Шлиссельбургское шоссе, д. 219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462-41-53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ust-izora.mamo@mail.ru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Понедельник-четверг: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17:30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16:15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Обеденный перерыв: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13:00-13:30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Выходной: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суббота,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воскресенье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Кострова Елена Александровна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 граждан: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-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16:00 до 18:00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Местная администрация Внутригородского Муниципального образования города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Санкт-Петербурга муниципальный округ            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196645, г. Санкт-Петербург, п.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-Ижора,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Шлиссельбургское шоссе, д. 219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462-41-53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ust-izora.mamo@mail.ru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Мацепуро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Наталья Ивановна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граждан: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- с 15:00 до 17:00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4000D5-9261-85BF-F8CF-5AC98147B3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E40BA2-747F-2813-7FE2-FD43753E1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412" y="5621721"/>
            <a:ext cx="1802821" cy="111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7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073373"/>
            <a:ext cx="7486600" cy="5300084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spc="-100" dirty="0">
                <a:solidFill>
                  <a:srgbClr val="7030A0"/>
                </a:solidFill>
              </a:rPr>
              <a:t>                              </a:t>
            </a:r>
            <a:r>
              <a:rPr lang="ru-RU" sz="1600" b="1" spc="-100" dirty="0">
                <a:solidFill>
                  <a:srgbClr val="7030A0"/>
                </a:solidFill>
              </a:rPr>
              <a:t>Бюджет </a:t>
            </a:r>
            <a:r>
              <a:rPr lang="ru-RU" sz="1600" spc="-100" dirty="0">
                <a:solidFill>
                  <a:srgbClr val="7030A0"/>
                </a:solidFill>
              </a:rPr>
              <a:t>–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Доходы </a:t>
            </a:r>
            <a:r>
              <a:rPr lang="ru-RU" sz="1600" spc="-100" dirty="0">
                <a:solidFill>
                  <a:srgbClr val="7030A0"/>
                </a:solidFill>
              </a:rPr>
              <a:t>– поступающие в бюджет денежные средства, в виде налоговых, неналоговых и безвозмездных поступлений.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Расходы</a:t>
            </a:r>
            <a:r>
              <a:rPr lang="ru-RU" sz="1600" spc="-100" dirty="0">
                <a:solidFill>
                  <a:srgbClr val="7030A0"/>
                </a:solidFill>
              </a:rPr>
              <a:t> – денежные средства, направляемые на финансовое обеспечение задач и функций органов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Дефицит</a:t>
            </a:r>
            <a:r>
              <a:rPr lang="ru-RU" sz="1600" spc="-100" dirty="0">
                <a:solidFill>
                  <a:srgbClr val="7030A0"/>
                </a:solidFill>
              </a:rPr>
              <a:t> – превышение расходов бюджета над его доходами (-).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Профицит</a:t>
            </a:r>
            <a:r>
              <a:rPr lang="ru-RU" sz="1600" spc="-100" dirty="0">
                <a:solidFill>
                  <a:srgbClr val="7030A0"/>
                </a:solidFill>
              </a:rPr>
              <a:t> –превышение доходов бюджета над его расходами (+).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Межбюджетные трансферты </a:t>
            </a:r>
            <a:r>
              <a:rPr lang="ru-RU" sz="1600" spc="-100" dirty="0">
                <a:solidFill>
                  <a:srgbClr val="7030A0"/>
                </a:solidFill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Федерации. Виды межбюджетных трансфертов: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Субвенция</a:t>
            </a:r>
            <a:r>
              <a:rPr lang="ru-RU" sz="1600" spc="-100" dirty="0">
                <a:solidFill>
                  <a:srgbClr val="7030A0"/>
                </a:solidFill>
              </a:rPr>
              <a:t> – средства, предоставляемые одним бюджетом бюджетной системы Российской Федерации другому бюджету бюджетной системы Российской Федерации в целях обеспечения обязанностей по выполнению переданных полномочий.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Субсидия</a:t>
            </a:r>
            <a:r>
              <a:rPr lang="ru-RU" sz="1600" spc="-100" dirty="0">
                <a:solidFill>
                  <a:srgbClr val="7030A0"/>
                </a:solidFill>
              </a:rPr>
              <a:t> – средства, предоставляемые одним бюджетом бюджетной системы Российской Федерации другому бюджету бюджетной системы Российской Федерации в целях исполнения обязанностей по решению вопросов местного значения.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spc="-100" dirty="0">
                <a:solidFill>
                  <a:srgbClr val="7030A0"/>
                </a:solidFill>
              </a:rPr>
              <a:t>	</a:t>
            </a:r>
            <a:r>
              <a:rPr lang="ru-RU" sz="1600" b="1" spc="-100" dirty="0">
                <a:solidFill>
                  <a:srgbClr val="7030A0"/>
                </a:solidFill>
              </a:rPr>
              <a:t>Дотация</a:t>
            </a:r>
            <a:r>
              <a:rPr lang="ru-RU" sz="1600" spc="-100" dirty="0">
                <a:solidFill>
                  <a:srgbClr val="7030A0"/>
                </a:solidFill>
              </a:rPr>
              <a:t> – средства, предоставляемые одним бюджетом бюджетной системы Российской Федерации другому бюджету бюджетной системы Российской Федерации в целях выравнивания финансовых возможностей для решения вопросов местного значения.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66528" y="221271"/>
            <a:ext cx="6120680" cy="747463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Г Л О С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А Р И 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98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486600" cy="4248472"/>
          </a:xfrm>
        </p:spPr>
        <p:txBody>
          <a:bodyPr>
            <a:noAutofit/>
          </a:bodyPr>
          <a:lstStyle/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181428" cy="990772"/>
          </a:xfrm>
        </p:spPr>
        <p:txBody>
          <a:bodyPr/>
          <a:lstStyle/>
          <a:p>
            <a:pPr algn="ctr"/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Основные показатели социально-экономического развития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822" y="3913201"/>
            <a:ext cx="77860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органов местного самоуправления Муниципального образования в области социально-экономической политики на 2023 год является улучшение качества жизни населения Муниципального образования, решение вопросов местного значения по таким направлениям, как благоустройство, культура, оздоровление и спорт, работа с молодежью, повышение уровня безопасности, охрана окружающей среды, опека и попечительство и др.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достижения указанных целей необходимо укрепить финансово-экономическую базу органов местного самоуправления; развить формы гражданского участия в деятельности органов местного самоуправления; активизировать работу по взаимодействию органов местного самоуправления и органов государственной власти.</a:t>
            </a:r>
            <a:endParaRPr lang="ru-RU" sz="15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7AFD60D-B284-00E9-FAA7-7272E45733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  <p:graphicFrame>
        <p:nvGraphicFramePr>
          <p:cNvPr id="17" name="Объект 4">
            <a:extLst>
              <a:ext uri="{FF2B5EF4-FFF2-40B4-BE49-F238E27FC236}">
                <a16:creationId xmlns:a16="http://schemas.microsoft.com/office/drawing/2014/main" id="{5DBFF285-B6F6-874A-6518-7882BBEBD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183820"/>
              </p:ext>
            </p:extLst>
          </p:nvPr>
        </p:nvGraphicFramePr>
        <p:xfrm>
          <a:off x="118237" y="1361625"/>
          <a:ext cx="7118059" cy="24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43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(чел.)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местного бюджета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49331,7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57617,8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54813,5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местного бюджета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52331,7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58154,0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55589,1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-3000,00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-536,2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-775,6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71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115616" y="269966"/>
            <a:ext cx="4968552" cy="566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latin typeface="+mn-lt"/>
              </a:rPr>
              <a:t>Внутригородское   Муниципальное   образование </a:t>
            </a:r>
          </a:p>
          <a:p>
            <a:r>
              <a:rPr lang="ru-RU" sz="1400" b="1" dirty="0">
                <a:latin typeface="+mn-lt"/>
              </a:rPr>
              <a:t>Санкт-Петербурга поселок </a:t>
            </a:r>
            <a:r>
              <a:rPr lang="ru-RU" sz="1400" b="1" dirty="0" err="1">
                <a:latin typeface="+mn-lt"/>
              </a:rPr>
              <a:t>Усть</a:t>
            </a:r>
            <a:r>
              <a:rPr lang="ru-RU" sz="1400" b="1" dirty="0">
                <a:latin typeface="+mn-lt"/>
              </a:rPr>
              <a:t>-Ижора</a:t>
            </a: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1043608" y="909464"/>
            <a:ext cx="695732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/>
              <a:t>  </a:t>
            </a:r>
            <a:r>
              <a:rPr lang="ru-RU" sz="2500" b="1" dirty="0"/>
              <a:t>ОСНОВНЫЕ ПАРАМЕТРЫ  БЮДЖЕТА НА  2020, 2021 и 2022 ГОД</a:t>
            </a:r>
          </a:p>
        </p:txBody>
      </p:sp>
      <p:sp>
        <p:nvSpPr>
          <p:cNvPr id="38" name="Объект 36"/>
          <p:cNvSpPr txBox="1">
            <a:spLocks/>
          </p:cNvSpPr>
          <p:nvPr/>
        </p:nvSpPr>
        <p:spPr>
          <a:xfrm>
            <a:off x="547363" y="227687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Объект 36"/>
          <p:cNvSpPr txBox="1">
            <a:spLocks/>
          </p:cNvSpPr>
          <p:nvPr/>
        </p:nvSpPr>
        <p:spPr>
          <a:xfrm>
            <a:off x="483940" y="112474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49060"/>
              </p:ext>
            </p:extLst>
          </p:nvPr>
        </p:nvGraphicFramePr>
        <p:xfrm>
          <a:off x="143791" y="2023092"/>
          <a:ext cx="8235973" cy="331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22384" y="5352177"/>
            <a:ext cx="3368844" cy="1378650"/>
            <a:chOff x="-2759272" y="5464723"/>
            <a:chExt cx="2638224" cy="142363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2709493" y="5583549"/>
              <a:ext cx="2537581" cy="1304805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-2759272" y="5464723"/>
              <a:ext cx="2638224" cy="1157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ln/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ru-RU" sz="20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Дефицит(-)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ru-RU" sz="20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Профицит(+)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450498" y="5492022"/>
            <a:ext cx="4716865" cy="1157740"/>
            <a:chOff x="3825219" y="5538804"/>
            <a:chExt cx="5374143" cy="1159056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5980163" y="3478661"/>
              <a:ext cx="1159056" cy="5279342"/>
            </a:xfrm>
            <a:prstGeom prst="round2SameRect">
              <a:avLst/>
            </a:prstGeom>
            <a:solidFill>
              <a:schemeClr val="bg1">
                <a:lumMod val="65000"/>
                <a:alpha val="90000"/>
              </a:schemeClr>
            </a:solidFill>
            <a:ln w="19050" cap="flat" cmpd="sng" algn="ctr">
              <a:solidFill>
                <a:srgbClr val="8064A2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3825219" y="5610660"/>
              <a:ext cx="5222762" cy="104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lvl="1" algn="just">
                <a:spcBef>
                  <a:spcPct val="0"/>
                </a:spcBef>
                <a:buFontTx/>
                <a:buChar char="••"/>
                <a:defRPr/>
              </a:pPr>
              <a:r>
                <a:rPr kumimoji="0" lang="ru-RU" sz="15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Times New Roman" pitchFamily="18" charset="0"/>
                </a:rPr>
                <a:t> 2020- (-3000,0) тыс. руб.</a:t>
              </a:r>
              <a:endParaRPr kumimoji="0" lang="ru-RU" sz="1500" b="1" i="0" u="none" strike="noStrike" kern="1200" cap="none" normalizeH="0" baseline="0" dirty="0">
                <a:ln/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628650" lvl="2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0" lang="ru-RU" sz="15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2021- (-536,2 ) тыс. руб.</a:t>
              </a:r>
            </a:p>
            <a:p>
              <a:pPr marL="628650" lvl="2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0" lang="ru-RU" sz="15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2022- (-</a:t>
              </a:r>
              <a:r>
                <a:rPr lang="ru-RU" sz="1500" b="1" dirty="0">
                  <a:ln/>
                  <a:solidFill>
                    <a:schemeClr val="tx1"/>
                  </a:solidFill>
                  <a:latin typeface="Lucida Sans Unicode"/>
                  <a:cs typeface="Arial" pitchFamily="34" charset="0"/>
                </a:rPr>
                <a:t>775,6</a:t>
              </a:r>
              <a:r>
                <a:rPr kumimoji="0" lang="ru-RU" sz="15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)</a:t>
              </a:r>
              <a:r>
                <a:rPr kumimoji="0" lang="ru-RU" sz="1500" b="1" i="0" u="none" strike="noStrike" kern="1200" cap="none" normalizeH="0" dirty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 </a:t>
              </a:r>
              <a:r>
                <a:rPr kumimoji="0" lang="ru-RU" sz="1500" b="1" i="0" u="none" strike="noStrike" kern="1200" cap="none" normalizeH="0" baseline="0" dirty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тыс. руб.</a:t>
              </a:r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07BA6DC-E187-1E5E-EF37-2D9718887B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7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77948"/>
              </p:ext>
            </p:extLst>
          </p:nvPr>
        </p:nvGraphicFramePr>
        <p:xfrm>
          <a:off x="152452" y="2981103"/>
          <a:ext cx="8165380" cy="3808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855">
                  <a:extLst>
                    <a:ext uri="{9D8B030D-6E8A-4147-A177-3AD203B41FA5}">
                      <a16:colId xmlns:a16="http://schemas.microsoft.com/office/drawing/2014/main" val="2944606299"/>
                    </a:ext>
                  </a:extLst>
                </a:gridCol>
              </a:tblGrid>
              <a:tr h="5894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 ДОХОДЫ, в том числе: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kumimoji="0" lang="ru-RU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алоги на совокупный доход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НЕНАЛОГОВЫЕ ДОХОДЫ, в том числе: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Штрафы, санкции, возмещение ущерба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БЕЗВОЗМЕЗДНЫЕ ПОСТУПЛЕНИЯ, в том числе: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54202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Субвенции бюджетам субъектов РФ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1831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10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ВСЕГО ДОХОДОВ: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54305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47829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ВНУТРИГОРОДСКОГО МУНИЦИПАЛЬНОГО ОБРАЗОВАНИЯ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поселка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-Ижора на 2020 год и на плановый период 2021-2022 гг.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E88CB2-2FCF-7D1F-6590-772DA97C07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52" y="68028"/>
            <a:ext cx="918215" cy="101043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715B768-FB95-866F-0B98-38EC3E3A9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584" y="1401931"/>
            <a:ext cx="2232248" cy="157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1368152"/>
          </a:xfrm>
        </p:spPr>
        <p:txBody>
          <a:bodyPr/>
          <a:lstStyle/>
          <a:p>
            <a:pPr algn="ctr"/>
            <a:r>
              <a:rPr lang="ru-RU" sz="2000" b="1" dirty="0"/>
              <a:t>РАСХОДЫ  БЮДЖЕТА ВНУТРИГОРОДСКОГО МУНИЦИПАЛЬНОГО ОБРАЗОВАНИЯ САНКТ-ПЕТЕРБУРГА поселка </a:t>
            </a:r>
            <a:r>
              <a:rPr lang="ru-RU" sz="2000" b="1" dirty="0" err="1"/>
              <a:t>Усть</a:t>
            </a:r>
            <a:r>
              <a:rPr lang="ru-RU" sz="2000" b="1" dirty="0"/>
              <a:t>-Ижора  на 2020, 2021 и 2022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51971"/>
              </p:ext>
            </p:extLst>
          </p:nvPr>
        </p:nvGraphicFramePr>
        <p:xfrm>
          <a:off x="261256" y="1489227"/>
          <a:ext cx="7767128" cy="446033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69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10301,2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10520,5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11829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органов местного самоуправления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9286,7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10686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исполнению государственных полномочий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900,8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территорий от чрезвычайных ситуаций природного и техногенного характера, пожарная безопасность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11330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7904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33175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23578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4828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2278</a:t>
                      </a: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23578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4828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2278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476A599-1E3A-0DD2-6557-3CD7EE17FC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1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42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31906"/>
              </p:ext>
            </p:extLst>
          </p:nvPr>
        </p:nvGraphicFramePr>
        <p:xfrm>
          <a:off x="251520" y="1412778"/>
          <a:ext cx="7992888" cy="533887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7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 подготовка, переподготовка и повышение квалификации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7572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обеспечение, соц. обеспечение населения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49261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29480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58272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F874E5E-675A-0EF4-3170-6B54603DC1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" y="207174"/>
            <a:ext cx="918215" cy="1010435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28E5AA9-AAC8-E569-AFA7-CC92C37A7D4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31913" y="115888"/>
            <a:ext cx="6540500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latin typeface="+mn-lt"/>
              </a:rPr>
              <a:t>Внутригородское   Муниципальное   образование </a:t>
            </a:r>
          </a:p>
          <a:p>
            <a:r>
              <a:rPr lang="ru-RU" sz="1400" b="1" dirty="0">
                <a:latin typeface="+mn-lt"/>
              </a:rPr>
              <a:t>Санкт-Петербурга поселок  </a:t>
            </a:r>
            <a:r>
              <a:rPr lang="ru-RU" sz="1400" b="1" dirty="0" err="1">
                <a:latin typeface="+mn-lt"/>
              </a:rPr>
              <a:t>Усть</a:t>
            </a:r>
            <a:r>
              <a:rPr lang="ru-RU" sz="1400" b="1" dirty="0">
                <a:latin typeface="+mn-lt"/>
              </a:rPr>
              <a:t>-Ижора</a:t>
            </a:r>
          </a:p>
        </p:txBody>
      </p:sp>
    </p:spTree>
    <p:extLst>
      <p:ext uri="{BB962C8B-B14F-4D97-AF65-F5344CB8AC3E}">
        <p14:creationId xmlns:p14="http://schemas.microsoft.com/office/powerpoint/2010/main" val="233433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/>
              <a:t>Расходы на решение вопросов местного значения. </a:t>
            </a:r>
            <a:br>
              <a:rPr lang="ru-RU" sz="2000" b="1" dirty="0"/>
            </a:br>
            <a:r>
              <a:rPr lang="ru-RU" sz="2000" b="1" dirty="0"/>
              <a:t>(Муниципальные программы)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787968"/>
              </p:ext>
            </p:extLst>
          </p:nvPr>
        </p:nvGraphicFramePr>
        <p:xfrm>
          <a:off x="179511" y="1251420"/>
          <a:ext cx="7992889" cy="53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защиты прав потребителей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информирования, консультирования и содействия жителям  муниципального образования   по вопросам создания товариществ собственников жилья, советов многоквартирных домов, формирования земельных участков, на которых расположены многоквартирные дома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1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1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финансирование временного трудоустройства несовершеннолетних в возрасте от 14 до 18 лет в свободное от учебы время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7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малого бизнеса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25578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5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2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Военно-патриотическое воспитание молодежи 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ACF4EB-9560-9B85-F509-05C7201229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7" y="105818"/>
            <a:ext cx="918215" cy="10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87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/>
              <a:t>Расходы на решение вопросов местного значения. </a:t>
            </a:r>
            <a:br>
              <a:rPr lang="ru-RU" sz="2000" b="1" dirty="0"/>
            </a:br>
            <a:r>
              <a:rPr lang="ru-RU" sz="2000" b="1" dirty="0"/>
              <a:t>(Муниципальные программы)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28329"/>
              </p:ext>
            </p:extLst>
          </p:nvPr>
        </p:nvGraphicFramePr>
        <p:xfrm>
          <a:off x="212510" y="1217609"/>
          <a:ext cx="7992889" cy="4761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досуговых мероприятий для жителей, детей и подростков проживающих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сохранение и развитие языков и культуры народов Российской Федерации, проживающих на территории муниципального образования, социальную и культурную адаптацию мигрантов, профилактику межнациональных (межэтнических) конфликтов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условий для развития на территории муниципального образования  физической культуры и массового спорта, организация и проведение официальных физкультурных мероприятий, физкультурно-оздоровительных и спортивных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4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и распространение информационного бюллетеня "Ваш Муниципальный", опубликование муниципальных правовых актов, иной информации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3B8A9BD-1970-E636-474B-17B1275D99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10" y="99922"/>
            <a:ext cx="918215" cy="10104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698916-E759-394B-42C7-D1CF013BFC29}"/>
              </a:ext>
            </a:extLst>
          </p:cNvPr>
          <p:cNvSpPr txBox="1"/>
          <p:nvPr/>
        </p:nvSpPr>
        <p:spPr>
          <a:xfrm>
            <a:off x="224460" y="6012512"/>
            <a:ext cx="799288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B4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муниципальных программах размещена на официальном сайте Внутригородского муниципального образования Санкт-Петербурга поселка                 </a:t>
            </a:r>
            <a:r>
              <a:rPr lang="ru-RU" sz="1600" b="1" i="1" dirty="0" err="1">
                <a:solidFill>
                  <a:srgbClr val="0B4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1600" b="1" i="1" dirty="0">
                <a:solidFill>
                  <a:srgbClr val="0B4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-Ижора  </a:t>
            </a:r>
            <a:r>
              <a:rPr lang="en-US" sz="2000" b="1" i="1" u="sng" dirty="0">
                <a:solidFill>
                  <a:srgbClr val="0B4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https://ust-izora-mo.ru/</a:t>
            </a:r>
            <a:endParaRPr lang="ru-RU" sz="2000" u="sng" dirty="0">
              <a:solidFill>
                <a:srgbClr val="0B4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71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694</TotalTime>
  <Words>1264</Words>
  <Application>Microsoft Office PowerPoint</Application>
  <PresentationFormat>Экран (4:3)</PresentationFormat>
  <Paragraphs>307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Cambria</vt:lpstr>
      <vt:lpstr>Lucida Sans Unicode</vt:lpstr>
      <vt:lpstr>Symbol</vt:lpstr>
      <vt:lpstr>Times New Roman</vt:lpstr>
      <vt:lpstr>Соседство</vt:lpstr>
      <vt:lpstr>   БЮДЖЕТ ДЛЯ ГРАЖДАН</vt:lpstr>
      <vt:lpstr>Г Л О С С А Р И Й</vt:lpstr>
      <vt:lpstr>Основные показатели социально-экономического развития</vt:lpstr>
      <vt:lpstr>Презентация PowerPoint</vt:lpstr>
      <vt:lpstr>Презентация PowerPoint</vt:lpstr>
      <vt:lpstr>РАСХОДЫ  БЮДЖЕТА ВНУТРИГОРОДСКОГО МУНИЦИПАЛЬНОГО ОБРАЗОВАНИЯ САНКТ-ПЕТЕРБУРГА поселка Усть-Ижора  на 2020, 2021 и 2022 год</vt:lpstr>
      <vt:lpstr>Внутригородское   Муниципальное   образование  Санкт-Петербурга поселок  Усть-Ижора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70</cp:revision>
  <cp:lastPrinted>2023-02-08T12:44:06Z</cp:lastPrinted>
  <dcterms:created xsi:type="dcterms:W3CDTF">2023-01-20T07:33:53Z</dcterms:created>
  <dcterms:modified xsi:type="dcterms:W3CDTF">2023-05-02T06:56:59Z</dcterms:modified>
</cp:coreProperties>
</file>